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72" r:id="rId6"/>
    <p:sldId id="273" r:id="rId7"/>
    <p:sldId id="274" r:id="rId8"/>
    <p:sldId id="260" r:id="rId9"/>
    <p:sldId id="268" r:id="rId10"/>
    <p:sldId id="269" r:id="rId11"/>
    <p:sldId id="270" r:id="rId12"/>
    <p:sldId id="271" r:id="rId13"/>
    <p:sldId id="275" r:id="rId14"/>
    <p:sldId id="276" r:id="rId15"/>
    <p:sldId id="277" r:id="rId16"/>
    <p:sldId id="278" r:id="rId17"/>
    <p:sldId id="262" r:id="rId18"/>
    <p:sldId id="263" r:id="rId19"/>
    <p:sldId id="264" r:id="rId20"/>
    <p:sldId id="279" r:id="rId21"/>
    <p:sldId id="265" r:id="rId22"/>
    <p:sldId id="266" r:id="rId23"/>
    <p:sldId id="280" r:id="rId24"/>
    <p:sldId id="281" r:id="rId25"/>
    <p:sldId id="282" r:id="rId26"/>
    <p:sldId id="26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796E5-181D-4C7F-B547-ABB7E0AC444C}" type="datetimeFigureOut">
              <a:rPr lang="et-EE" smtClean="0"/>
              <a:t>30.10.2023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A3B3B-FF92-464B-80F5-8E86EE225C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58193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1M rida: Python3 6 sek vs 0.5 sek; PyPy3 4 sek vs 0.3 sek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A3B3B-FF92-464B-80F5-8E86EE225CC3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5586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1M rida 2M arvuga: </a:t>
            </a:r>
            <a:r>
              <a:rPr lang="et-EE" dirty="0" err="1"/>
              <a:t>Scanner</a:t>
            </a:r>
            <a:r>
              <a:rPr lang="et-EE" dirty="0"/>
              <a:t> 2.8 sek, </a:t>
            </a:r>
            <a:r>
              <a:rPr lang="et-EE" dirty="0" err="1"/>
              <a:t>split</a:t>
            </a:r>
            <a:r>
              <a:rPr lang="et-EE" dirty="0"/>
              <a:t> 1.4 sek, </a:t>
            </a:r>
            <a:r>
              <a:rPr lang="et-EE" dirty="0" err="1"/>
              <a:t>StringTokenizer</a:t>
            </a:r>
            <a:r>
              <a:rPr lang="et-EE" dirty="0"/>
              <a:t> 0.6 sek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A3B3B-FF92-464B-80F5-8E86EE225CC3}" type="slidenum">
              <a:rPr lang="et-EE" smtClean="0"/>
              <a:t>20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10425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1M rida 2M arvuga: 7 sek vs 0.5 sek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A3B3B-FF92-464B-80F5-8E86EE225CC3}" type="slidenum">
              <a:rPr lang="et-EE" smtClean="0"/>
              <a:t>24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38147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1M rida 2M arvuga: 7 sek vs 0.5 sek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A3B3B-FF92-464B-80F5-8E86EE225CC3}" type="slidenum">
              <a:rPr lang="et-EE" smtClean="0"/>
              <a:t>25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17932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Harjutustena taaskasutasin 28.11.2020 ülesandeid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A3B3B-FF92-464B-80F5-8E86EE225CC3}" type="slidenum">
              <a:rPr lang="et-EE" smtClean="0"/>
              <a:t>26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12229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3C33-8864-481F-AE8D-C79A83C2D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C0E10-C455-491B-AEF0-5ECE865D7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98A1E-2720-4F1A-BFD6-3DA27891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E21D8-F83D-4F25-BED5-A02088C5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B6EF0-F416-4261-B85B-62AD07EC3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6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FCE29-F26D-4F5D-A8C1-ACDEF26FC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9A641B-D5B3-4E21-BD07-79C0A6F76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ADF39-9AC5-4E34-BD4D-6FC356511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137DD-AB6F-459F-A152-A715DD069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A9131-638A-46E1-BEDE-BBE7A01A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6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442BF-F2C7-4305-B822-6BA886D50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628CFB-10DD-4F63-A605-C1381575C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D6F5C-124F-4272-811F-F28DCE25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2532E-2AF3-4192-91A9-6D1D4EF9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BDB10-8F33-461B-B246-86CDD114B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0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CFA18-0D44-419D-A441-2F7B2FA6D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0FECD-4DC2-4F43-A96B-76E0DD02D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E535-E1E0-492F-9986-2B36D7A83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B6864-DD99-42D1-9E43-3ADE01E41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2AFC9-6A6B-42F0-B314-9E5671519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5171B-1B9E-4B5D-A276-7C4C98C05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82938-5AC5-4BE7-90BF-B55D352E3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30F3C-844D-4F49-9354-5741F081B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444C3-7246-41AE-87F7-7157E0715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EF5C4-D74A-4EC6-A794-FEA17F3BD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4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0FD2D-14B9-4A13-BB4B-483BD94FC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C1A17-FB56-4AE3-B504-1A09967F3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64E6F-B9A5-4628-92E1-A375D9E45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A5E9A-C584-4F3A-9024-36C8CD544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A33A5-E76B-4695-A0C0-25E1FF7EA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96A9F-36ED-424C-A9C1-5786568E5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5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6DD04-A72E-426C-86A5-9CA1ED94E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221A96-622A-4014-AC80-615D0F93A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B7DE5-5C06-4C45-83AE-B79B41C36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9A12FD-1C9A-492A-A1D9-86FDD4011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3DAA72-341C-4C68-A712-70D443D63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EA47BE-3714-46CB-B28B-71918758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888BC9-0281-48AE-A703-57C469E4C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51C6FA-A772-4990-A441-673FC762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63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40F2E-E83C-48F1-9851-1655F1410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1A3D1-813E-49C8-BD17-4F4F5134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481783-CD8F-414B-AE18-B695AF560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7069B-6F22-4D9E-B6FC-ED65E850B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3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C1372E-9F6A-4B46-BD0A-6C045570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3BEE48-5865-4C5A-8657-74A38FC8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BD9EF-B3D0-461C-AA87-512B2A141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5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89965-2F08-408C-8208-BB89467CF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E46A-0A53-4EF2-8E78-C2522EFF1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1CB716-E054-41B5-96FF-551E9DCD1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D902F-77A3-4954-99FD-F18887CC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7AE16-2E7B-4F3C-9C6C-10F5A3188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3D93C-52B6-4956-99AB-872D9993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0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4F68B-BDE4-4E7B-A2D2-8254FED55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5DE393-4F67-4903-AFA7-924B355F7B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481C5-F8AF-442D-AE5D-6E84BCBE5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FDF9E-1692-4333-B8DF-8B6E6059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C15BD-5CBC-42AB-B559-50CA47D27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8D704-EA5C-4E03-A6CF-52F43F16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1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B4D6CF-2DC7-46BC-97D8-329F836A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85A21-055A-4934-B392-B6DB08D44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CF66B-9A7E-4517-B782-4861598B9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E6323-01ED-4027-B703-B40A41D921DB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C9C44-DE4B-4847-8BFA-8A8077A63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E96D7-281A-4924-A43C-DC2D6A672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7ABC4-BFBF-47C5-BE11-95E15C24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er.eio.e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ms.eio.e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14401-A483-4AB0-859D-2D33DF0E0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t-EE" sz="6100"/>
              <a:t>Sisend ja väljund olümpiaadiülesannete lahendustes</a:t>
            </a:r>
            <a:endParaRPr lang="en-US" sz="61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8C60D-0BC8-4ECF-8EB3-F14532EDB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t-EE" sz="1500" dirty="0"/>
              <a:t>Informaatikaolümpiaadi õppesessioon 06.11.2021</a:t>
            </a:r>
          </a:p>
          <a:p>
            <a:r>
              <a:rPr lang="et-EE" sz="1500" dirty="0"/>
              <a:t>Ahto Truu, ahto.truu@ut.ee</a:t>
            </a:r>
            <a:endParaRPr lang="en-US" sz="15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4575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2DC78-F03E-4170-8530-CDCFB7B3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Standardvood: C++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AA66D-6ED2-4E82-BDB4-DDF460C3A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Standardsisend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std</a:t>
            </a:r>
            <a:r>
              <a:rPr lang="et-EE" dirty="0">
                <a:latin typeface="Consolas" panose="020B0609020204030204" pitchFamily="49" charset="0"/>
              </a:rPr>
              <a:t>::</a:t>
            </a:r>
            <a:r>
              <a:rPr lang="et-EE" dirty="0" err="1">
                <a:latin typeface="Consolas" panose="020B0609020204030204" pitchFamily="49" charset="0"/>
              </a:rPr>
              <a:t>cin</a:t>
            </a:r>
            <a:r>
              <a:rPr lang="et-EE" dirty="0">
                <a:latin typeface="Consolas" panose="020B0609020204030204" pitchFamily="49" charset="0"/>
              </a:rPr>
              <a:t> &gt;&gt; s;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std</a:t>
            </a:r>
            <a:r>
              <a:rPr lang="et-EE" dirty="0">
                <a:latin typeface="Consolas" panose="020B0609020204030204" pitchFamily="49" charset="0"/>
              </a:rPr>
              <a:t>::</a:t>
            </a:r>
            <a:r>
              <a:rPr lang="et-EE" dirty="0" err="1">
                <a:latin typeface="Consolas" panose="020B0609020204030204" pitchFamily="49" charset="0"/>
              </a:rPr>
              <a:t>getline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std</a:t>
            </a:r>
            <a:r>
              <a:rPr lang="et-EE" dirty="0">
                <a:latin typeface="Consolas" panose="020B0609020204030204" pitchFamily="49" charset="0"/>
              </a:rPr>
              <a:t>::</a:t>
            </a:r>
            <a:r>
              <a:rPr lang="et-EE" dirty="0" err="1">
                <a:latin typeface="Consolas" panose="020B0609020204030204" pitchFamily="49" charset="0"/>
              </a:rPr>
              <a:t>cin</a:t>
            </a:r>
            <a:r>
              <a:rPr lang="et-EE" dirty="0">
                <a:latin typeface="Consolas" panose="020B0609020204030204" pitchFamily="49" charset="0"/>
              </a:rPr>
              <a:t>, s);</a:t>
            </a:r>
          </a:p>
          <a:p>
            <a:r>
              <a:rPr lang="et-EE" dirty="0"/>
              <a:t>Standardväljund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std</a:t>
            </a:r>
            <a:r>
              <a:rPr lang="et-EE" dirty="0">
                <a:latin typeface="Consolas" panose="020B0609020204030204" pitchFamily="49" charset="0"/>
              </a:rPr>
              <a:t>::</a:t>
            </a:r>
            <a:r>
              <a:rPr lang="et-EE" dirty="0" err="1">
                <a:latin typeface="Consolas" panose="020B0609020204030204" pitchFamily="49" charset="0"/>
              </a:rPr>
              <a:t>cout</a:t>
            </a:r>
            <a:r>
              <a:rPr lang="et-EE" dirty="0">
                <a:latin typeface="Consolas" panose="020B0609020204030204" pitchFamily="49" charset="0"/>
              </a:rPr>
              <a:t> &lt;&lt; s &lt;&lt; '\n';</a:t>
            </a:r>
          </a:p>
          <a:p>
            <a:r>
              <a:rPr lang="et-EE" dirty="0"/>
              <a:t>Veaväljund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std</a:t>
            </a:r>
            <a:r>
              <a:rPr lang="et-EE" dirty="0">
                <a:latin typeface="Consolas" panose="020B0609020204030204" pitchFamily="49" charset="0"/>
              </a:rPr>
              <a:t>::</a:t>
            </a:r>
            <a:r>
              <a:rPr lang="et-EE" dirty="0" err="1">
                <a:latin typeface="Consolas" panose="020B0609020204030204" pitchFamily="49" charset="0"/>
              </a:rPr>
              <a:t>cerr</a:t>
            </a:r>
            <a:r>
              <a:rPr lang="et-EE" dirty="0">
                <a:latin typeface="Consolas" panose="020B0609020204030204" pitchFamily="49" charset="0"/>
              </a:rPr>
              <a:t> &lt;&lt; s &lt;&lt; '\n';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8A3002-2B2A-4FB6-83B7-FC34E0E9174D}"/>
              </a:ext>
            </a:extLst>
          </p:cNvPr>
          <p:cNvSpPr/>
          <p:nvPr/>
        </p:nvSpPr>
        <p:spPr>
          <a:xfrm>
            <a:off x="8113800" y="1825625"/>
            <a:ext cx="324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>
                <a:latin typeface="Consolas" panose="020B0609020204030204" pitchFamily="49" charset="0"/>
              </a:rPr>
              <a:t>#include &lt;</a:t>
            </a:r>
            <a:r>
              <a:rPr lang="et-EE" dirty="0" err="1">
                <a:latin typeface="Consolas" panose="020B0609020204030204" pitchFamily="49" charset="0"/>
              </a:rPr>
              <a:t>iostream</a:t>
            </a:r>
            <a:r>
              <a:rPr lang="et-EE" dirty="0">
                <a:latin typeface="Consolas" panose="020B0609020204030204" pitchFamily="49" charset="0"/>
              </a:rPr>
              <a:t>&gt;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CC7F8E-B33E-41FB-B008-1795E397540C}"/>
              </a:ext>
            </a:extLst>
          </p:cNvPr>
          <p:cNvSpPr/>
          <p:nvPr/>
        </p:nvSpPr>
        <p:spPr>
          <a:xfrm>
            <a:off x="8113800" y="2545625"/>
            <a:ext cx="324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 err="1">
                <a:latin typeface="Consolas" panose="020B0609020204030204" pitchFamily="49" charset="0"/>
              </a:rPr>
              <a:t>using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namespace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std</a:t>
            </a:r>
            <a:r>
              <a:rPr lang="et-EE" dirty="0">
                <a:latin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9500F7-0FFD-4E5B-88E3-DC586D44358B}"/>
              </a:ext>
            </a:extLst>
          </p:cNvPr>
          <p:cNvSpPr/>
          <p:nvPr/>
        </p:nvSpPr>
        <p:spPr>
          <a:xfrm>
            <a:off x="8113800" y="3265200"/>
            <a:ext cx="324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 err="1">
                <a:latin typeface="Consolas" panose="020B0609020204030204" pitchFamily="49" charset="0"/>
              </a:rPr>
              <a:t>using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std</a:t>
            </a:r>
            <a:r>
              <a:rPr lang="et-EE" dirty="0">
                <a:latin typeface="Consolas" panose="020B0609020204030204" pitchFamily="49" charset="0"/>
              </a:rPr>
              <a:t>::</a:t>
            </a:r>
            <a:r>
              <a:rPr lang="et-EE" dirty="0" err="1">
                <a:latin typeface="Consolas" panose="020B0609020204030204" pitchFamily="49" charset="0"/>
              </a:rPr>
              <a:t>cin</a:t>
            </a:r>
            <a:r>
              <a:rPr lang="et-EE" dirty="0">
                <a:latin typeface="Consolas" panose="020B0609020204030204" pitchFamily="49" charset="0"/>
              </a:rPr>
              <a:t>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 err="1">
                <a:latin typeface="Consolas" panose="020B0609020204030204" pitchFamily="49" charset="0"/>
              </a:rPr>
              <a:t>using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std</a:t>
            </a:r>
            <a:r>
              <a:rPr lang="et-EE" dirty="0">
                <a:latin typeface="Consolas" panose="020B0609020204030204" pitchFamily="49" charset="0"/>
              </a:rPr>
              <a:t>::</a:t>
            </a:r>
            <a:r>
              <a:rPr lang="et-EE" dirty="0" err="1">
                <a:latin typeface="Consolas" panose="020B0609020204030204" pitchFamily="49" charset="0"/>
              </a:rPr>
              <a:t>cout</a:t>
            </a:r>
            <a:r>
              <a:rPr lang="et-EE" dirty="0">
                <a:latin typeface="Consolas" panose="020B0609020204030204" pitchFamily="49" charset="0"/>
              </a:rPr>
              <a:t>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 err="1">
                <a:latin typeface="Consolas" panose="020B0609020204030204" pitchFamily="49" charset="0"/>
              </a:rPr>
              <a:t>using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std</a:t>
            </a:r>
            <a:r>
              <a:rPr lang="et-EE" dirty="0">
                <a:latin typeface="Consolas" panose="020B0609020204030204" pitchFamily="49" charset="0"/>
              </a:rPr>
              <a:t>::</a:t>
            </a:r>
            <a:r>
              <a:rPr lang="et-EE" dirty="0" err="1">
                <a:latin typeface="Consolas" panose="020B0609020204030204" pitchFamily="49" charset="0"/>
              </a:rPr>
              <a:t>getline</a:t>
            </a:r>
            <a:r>
              <a:rPr lang="et-EE" dirty="0">
                <a:latin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15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2DC78-F03E-4170-8530-CDCFB7B3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Standardvood: Java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AA66D-6ED2-4E82-BDB4-DDF460C3A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Standardsisend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BufferedReader</a:t>
            </a:r>
            <a:r>
              <a:rPr lang="en-US" dirty="0">
                <a:latin typeface="Consolas" panose="020B0609020204030204" pitchFamily="49" charset="0"/>
              </a:rPr>
              <a:t> sis =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</a:rPr>
              <a:t>new </a:t>
            </a:r>
            <a:r>
              <a:rPr lang="en-US" dirty="0" err="1">
                <a:latin typeface="Consolas" panose="020B0609020204030204" pitchFamily="49" charset="0"/>
              </a:rPr>
              <a:t>BufferedReader</a:t>
            </a:r>
            <a:r>
              <a:rPr lang="en-US" dirty="0">
                <a:latin typeface="Consolas" panose="020B0609020204030204" pitchFamily="49" charset="0"/>
              </a:rPr>
              <a:t>(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    </a:t>
            </a:r>
            <a:r>
              <a:rPr lang="en-US" dirty="0">
                <a:latin typeface="Consolas" panose="020B0609020204030204" pitchFamily="49" charset="0"/>
              </a:rPr>
              <a:t>new </a:t>
            </a:r>
            <a:r>
              <a:rPr lang="en-US" dirty="0" err="1">
                <a:latin typeface="Consolas" panose="020B0609020204030204" pitchFamily="49" charset="0"/>
              </a:rPr>
              <a:t>InputStreamReader</a:t>
            </a:r>
            <a:r>
              <a:rPr lang="en-US" dirty="0">
                <a:latin typeface="Consolas" panose="020B0609020204030204" pitchFamily="49" charset="0"/>
              </a:rPr>
              <a:t>(System.in));</a:t>
            </a:r>
            <a:endParaRPr lang="et-EE" dirty="0">
              <a:latin typeface="Consolas" panose="020B0609020204030204" pitchFamily="49" charset="0"/>
            </a:endParaRPr>
          </a:p>
          <a:p>
            <a:pPr lvl="1"/>
            <a:r>
              <a:rPr lang="et-EE" dirty="0">
                <a:latin typeface="Consolas" panose="020B0609020204030204" pitchFamily="49" charset="0"/>
              </a:rPr>
              <a:t>String s = </a:t>
            </a:r>
            <a:r>
              <a:rPr lang="et-EE" dirty="0" err="1">
                <a:latin typeface="Consolas" panose="020B0609020204030204" pitchFamily="49" charset="0"/>
              </a:rPr>
              <a:t>sis.readLine</a:t>
            </a:r>
            <a:r>
              <a:rPr lang="et-EE" dirty="0">
                <a:latin typeface="Consolas" panose="020B0609020204030204" pitchFamily="49" charset="0"/>
              </a:rPr>
              <a:t>();</a:t>
            </a:r>
          </a:p>
          <a:p>
            <a:r>
              <a:rPr lang="et-EE" dirty="0"/>
              <a:t>Standardväljund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System.out.println</a:t>
            </a:r>
            <a:r>
              <a:rPr lang="et-EE" dirty="0">
                <a:latin typeface="Consolas" panose="020B0609020204030204" pitchFamily="49" charset="0"/>
              </a:rPr>
              <a:t>(s);</a:t>
            </a:r>
          </a:p>
          <a:p>
            <a:r>
              <a:rPr lang="et-EE" dirty="0"/>
              <a:t>Veaväljund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System.err.println</a:t>
            </a:r>
            <a:r>
              <a:rPr lang="et-EE" dirty="0">
                <a:latin typeface="Consolas" panose="020B0609020204030204" pitchFamily="49" charset="0"/>
              </a:rPr>
              <a:t>(s);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8A3002-2B2A-4FB6-83B7-FC34E0E9174D}"/>
              </a:ext>
            </a:extLst>
          </p:cNvPr>
          <p:cNvSpPr/>
          <p:nvPr/>
        </p:nvSpPr>
        <p:spPr>
          <a:xfrm>
            <a:off x="8473800" y="1825625"/>
            <a:ext cx="288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>
                <a:latin typeface="Consolas" panose="020B0609020204030204" pitchFamily="49" charset="0"/>
              </a:rPr>
              <a:t>import java.io.*;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99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AA66C-497D-429C-8B71-3590E2F4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Standardvood: suunamine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EF53-EFB3-4B65-82DB-536234DEA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C++ (või tegelikult igasugune kompileeritud kood)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./bin/</a:t>
            </a:r>
            <a:r>
              <a:rPr lang="et-EE" dirty="0" err="1">
                <a:latin typeface="Consolas" panose="020B0609020204030204" pitchFamily="49" charset="0"/>
              </a:rPr>
              <a:t>Debug</a:t>
            </a:r>
            <a:r>
              <a:rPr lang="et-EE" dirty="0">
                <a:latin typeface="Consolas" panose="020B0609020204030204" pitchFamily="49" charset="0"/>
              </a:rPr>
              <a:t>/test &lt;input.txt &gt;output.txt</a:t>
            </a:r>
          </a:p>
          <a:p>
            <a:r>
              <a:rPr lang="et-EE" dirty="0" err="1"/>
              <a:t>Python</a:t>
            </a:r>
            <a:endParaRPr lang="et-EE" dirty="0"/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python</a:t>
            </a:r>
            <a:r>
              <a:rPr lang="et-EE" dirty="0">
                <a:latin typeface="Consolas" panose="020B0609020204030204" pitchFamily="49" charset="0"/>
              </a:rPr>
              <a:t> test.py &lt;input.txt &gt;output.txt</a:t>
            </a:r>
          </a:p>
          <a:p>
            <a:r>
              <a:rPr lang="et-EE" dirty="0"/>
              <a:t>Java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java</a:t>
            </a:r>
            <a:r>
              <a:rPr lang="et-EE" dirty="0">
                <a:latin typeface="Consolas" panose="020B0609020204030204" pitchFamily="49" charset="0"/>
              </a:rPr>
              <a:t> -</a:t>
            </a:r>
            <a:r>
              <a:rPr lang="et-EE" dirty="0" err="1">
                <a:latin typeface="Consolas" panose="020B0609020204030204" pitchFamily="49" charset="0"/>
              </a:rPr>
              <a:t>cp</a:t>
            </a:r>
            <a:r>
              <a:rPr lang="et-EE" dirty="0">
                <a:latin typeface="Consolas" panose="020B0609020204030204" pitchFamily="49" charset="0"/>
              </a:rPr>
              <a:t> ./bin test &lt;input.txt &gt;output.txt</a:t>
            </a:r>
          </a:p>
        </p:txBody>
      </p:sp>
    </p:spTree>
    <p:extLst>
      <p:ext uri="{BB962C8B-B14F-4D97-AF65-F5344CB8AC3E}">
        <p14:creationId xmlns:p14="http://schemas.microsoft.com/office/powerpoint/2010/main" val="1480322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B4630-50DE-41FE-A25A-145758110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Kõrvalepõige: käsureaparameetrid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E587D-5C2C-4C5B-9741-091A117A3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Lisainfo programmi käivitamisel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379665-632F-4543-A9A8-CFCCBAA46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429" y="3300773"/>
            <a:ext cx="7057143" cy="2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140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C92BD-2D5E-4CD3-80F9-3B599084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Käsureaparameetrid: </a:t>
            </a:r>
            <a:r>
              <a:rPr lang="et-EE" dirty="0" err="1"/>
              <a:t>Python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A40A4-AA5C-46C3-882C-CEACEC469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python test.py param1 param2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import </a:t>
            </a:r>
            <a:r>
              <a:rPr lang="et-EE" dirty="0" err="1">
                <a:latin typeface="Consolas" panose="020B0609020204030204" pitchFamily="49" charset="0"/>
              </a:rPr>
              <a:t>sys</a:t>
            </a:r>
            <a:endParaRPr lang="et-EE" dirty="0">
              <a:latin typeface="Consolas" panose="020B0609020204030204" pitchFamily="49" charset="0"/>
            </a:endParaRP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len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sys.argv</a:t>
            </a:r>
            <a:r>
              <a:rPr lang="et-EE" dirty="0">
                <a:latin typeface="Consolas" panose="020B0609020204030204" pitchFamily="49" charset="0"/>
              </a:rPr>
              <a:t>)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 3</a:t>
            </a:r>
            <a:endParaRPr lang="et-EE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sys.argv</a:t>
            </a:r>
            <a:r>
              <a:rPr lang="en-US" dirty="0">
                <a:latin typeface="Consolas" panose="020B0609020204030204" pitchFamily="49" charset="0"/>
              </a:rPr>
              <a:t>[0]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</a:rPr>
              <a:t>"test.py"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sys.argv</a:t>
            </a:r>
            <a:r>
              <a:rPr lang="en-US" dirty="0">
                <a:latin typeface="Consolas" panose="020B0609020204030204" pitchFamily="49" charset="0"/>
              </a:rPr>
              <a:t>[1]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</a:rPr>
              <a:t>"param1"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sys.argv</a:t>
            </a:r>
            <a:r>
              <a:rPr lang="en-US" dirty="0">
                <a:latin typeface="Consolas" panose="020B0609020204030204" pitchFamily="49" charset="0"/>
              </a:rPr>
              <a:t>[2]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</a:rPr>
              <a:t>"param2"</a:t>
            </a:r>
          </a:p>
          <a:p>
            <a:r>
              <a:rPr lang="et-EE" dirty="0"/>
              <a:t>IDLE, </a:t>
            </a:r>
            <a:r>
              <a:rPr lang="et-EE" dirty="0" err="1"/>
              <a:t>Thonny</a:t>
            </a:r>
            <a:endParaRPr lang="et-EE" dirty="0"/>
          </a:p>
          <a:p>
            <a:pPr lvl="1"/>
            <a:r>
              <a:rPr lang="et-EE" dirty="0"/>
              <a:t>ei saa keskkonnas parameetreid ette anda </a:t>
            </a:r>
            <a:r>
              <a:rPr lang="et-EE" dirty="0">
                <a:sym typeface="Wingdings" panose="05000000000000000000" pitchFamily="2" charset="2"/>
              </a:rPr>
              <a:t></a:t>
            </a:r>
            <a:endParaRPr lang="et-EE" dirty="0"/>
          </a:p>
          <a:p>
            <a:r>
              <a:rPr lang="et-EE" dirty="0" err="1"/>
              <a:t>PyCharm</a:t>
            </a:r>
            <a:endParaRPr lang="et-EE" dirty="0"/>
          </a:p>
          <a:p>
            <a:pPr lvl="1"/>
            <a:r>
              <a:rPr lang="et-EE" dirty="0" err="1"/>
              <a:t>Edit</a:t>
            </a:r>
            <a:r>
              <a:rPr lang="et-EE" dirty="0"/>
              <a:t> </a:t>
            </a:r>
            <a:r>
              <a:rPr lang="et-EE" dirty="0">
                <a:sym typeface="Wingdings" panose="05000000000000000000" pitchFamily="2" charset="2"/>
              </a:rPr>
              <a:t> </a:t>
            </a:r>
            <a:r>
              <a:rPr lang="et-EE" dirty="0" err="1">
                <a:sym typeface="Wingdings" panose="05000000000000000000" pitchFamily="2" charset="2"/>
              </a:rPr>
              <a:t>Configurations</a:t>
            </a:r>
            <a:r>
              <a:rPr lang="et-EE" dirty="0">
                <a:sym typeface="Wingdings" panose="05000000000000000000" pitchFamily="2" charset="2"/>
              </a:rPr>
              <a:t>  </a:t>
            </a:r>
            <a:r>
              <a:rPr lang="et-EE" dirty="0" err="1">
                <a:sym typeface="Wingdings" panose="05000000000000000000" pitchFamily="2" charset="2"/>
              </a:rPr>
              <a:t>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14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C92BD-2D5E-4CD3-80F9-3B599084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Käsureaparameetrid: C++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A40A4-AA5C-46C3-882C-CEACEC469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latin typeface="Consolas" panose="020B0609020204030204" pitchFamily="49" charset="0"/>
              </a:rPr>
              <a:t>./bin/</a:t>
            </a:r>
            <a:r>
              <a:rPr lang="et-EE" dirty="0" err="1">
                <a:latin typeface="Consolas" panose="020B0609020204030204" pitchFamily="49" charset="0"/>
              </a:rPr>
              <a:t>Debug</a:t>
            </a:r>
            <a:r>
              <a:rPr lang="et-EE" dirty="0">
                <a:latin typeface="Consolas" panose="020B0609020204030204" pitchFamily="49" charset="0"/>
              </a:rPr>
              <a:t>/test</a:t>
            </a:r>
            <a:r>
              <a:rPr lang="en-US" dirty="0">
                <a:latin typeface="Consolas" panose="020B0609020204030204" pitchFamily="49" charset="0"/>
              </a:rPr>
              <a:t> param1 param2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main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argc</a:t>
            </a:r>
            <a:r>
              <a:rPr lang="et-EE" dirty="0">
                <a:latin typeface="Consolas" panose="020B0609020204030204" pitchFamily="49" charset="0"/>
              </a:rPr>
              <a:t>, </a:t>
            </a:r>
            <a:r>
              <a:rPr lang="et-EE" dirty="0" err="1">
                <a:latin typeface="Consolas" panose="020B0609020204030204" pitchFamily="49" charset="0"/>
              </a:rPr>
              <a:t>const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char</a:t>
            </a:r>
            <a:r>
              <a:rPr lang="et-EE" dirty="0">
                <a:latin typeface="Consolas" panose="020B0609020204030204" pitchFamily="49" charset="0"/>
              </a:rPr>
              <a:t> *</a:t>
            </a:r>
            <a:r>
              <a:rPr lang="et-EE" dirty="0" err="1">
                <a:latin typeface="Consolas" panose="020B0609020204030204" pitchFamily="49" charset="0"/>
              </a:rPr>
              <a:t>argv</a:t>
            </a:r>
            <a:r>
              <a:rPr lang="et-EE" dirty="0">
                <a:latin typeface="Consolas" panose="020B0609020204030204" pitchFamily="49" charset="0"/>
              </a:rPr>
              <a:t>[])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argc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t-EE" dirty="0">
                <a:latin typeface="Consolas" panose="020B0609020204030204" pitchFamily="49" charset="0"/>
              </a:rPr>
              <a:t> 3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argv</a:t>
            </a:r>
            <a:r>
              <a:rPr lang="en-US" dirty="0">
                <a:latin typeface="Consolas" panose="020B0609020204030204" pitchFamily="49" charset="0"/>
              </a:rPr>
              <a:t>[0]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</a:rPr>
              <a:t>"./bin/</a:t>
            </a:r>
            <a:r>
              <a:rPr lang="et-EE" dirty="0" err="1">
                <a:latin typeface="Consolas" panose="020B0609020204030204" pitchFamily="49" charset="0"/>
              </a:rPr>
              <a:t>Debug</a:t>
            </a:r>
            <a:r>
              <a:rPr lang="et-EE" dirty="0">
                <a:latin typeface="Consolas" panose="020B0609020204030204" pitchFamily="49" charset="0"/>
              </a:rPr>
              <a:t>/test"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argv</a:t>
            </a:r>
            <a:r>
              <a:rPr lang="en-US" dirty="0">
                <a:latin typeface="Consolas" panose="020B0609020204030204" pitchFamily="49" charset="0"/>
              </a:rPr>
              <a:t>[1]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</a:rPr>
              <a:t>"param1"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argv</a:t>
            </a:r>
            <a:r>
              <a:rPr lang="en-US" dirty="0">
                <a:latin typeface="Consolas" panose="020B0609020204030204" pitchFamily="49" charset="0"/>
              </a:rPr>
              <a:t>[2]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</a:rPr>
              <a:t>"param2"</a:t>
            </a:r>
          </a:p>
          <a:p>
            <a:r>
              <a:rPr lang="et-EE" dirty="0"/>
              <a:t>Code::</a:t>
            </a:r>
            <a:r>
              <a:rPr lang="et-EE" dirty="0" err="1"/>
              <a:t>Blocks</a:t>
            </a:r>
            <a:endParaRPr lang="et-EE" dirty="0"/>
          </a:p>
          <a:p>
            <a:pPr lvl="1"/>
            <a:r>
              <a:rPr lang="et-EE" dirty="0"/>
              <a:t>Project </a:t>
            </a:r>
            <a:r>
              <a:rPr lang="et-EE" dirty="0">
                <a:sym typeface="Wingdings" panose="05000000000000000000" pitchFamily="2" charset="2"/>
              </a:rPr>
              <a:t> </a:t>
            </a:r>
            <a:r>
              <a:rPr lang="et-EE" dirty="0" err="1">
                <a:sym typeface="Wingdings" panose="05000000000000000000" pitchFamily="2" charset="2"/>
              </a:rPr>
              <a:t>Set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>
                <a:sym typeface="Wingdings" panose="05000000000000000000" pitchFamily="2" charset="2"/>
              </a:rPr>
              <a:t>program’s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>
                <a:sym typeface="Wingdings" panose="05000000000000000000" pitchFamily="2" charset="2"/>
              </a:rPr>
              <a:t>arguments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1026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C92BD-2D5E-4CD3-80F9-3B599084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Käsureaparameetrid: Java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A40A4-AA5C-46C3-882C-CEACEC469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>
                <a:latin typeface="Consolas" panose="020B0609020204030204" pitchFamily="49" charset="0"/>
              </a:rPr>
              <a:t>java</a:t>
            </a:r>
            <a:r>
              <a:rPr lang="et-EE" dirty="0">
                <a:latin typeface="Consolas" panose="020B0609020204030204" pitchFamily="49" charset="0"/>
              </a:rPr>
              <a:t> -</a:t>
            </a:r>
            <a:r>
              <a:rPr lang="et-EE" dirty="0" err="1">
                <a:latin typeface="Consolas" panose="020B0609020204030204" pitchFamily="49" charset="0"/>
              </a:rPr>
              <a:t>cp</a:t>
            </a:r>
            <a:r>
              <a:rPr lang="et-EE" dirty="0">
                <a:latin typeface="Consolas" panose="020B0609020204030204" pitchFamily="49" charset="0"/>
              </a:rPr>
              <a:t> bin test</a:t>
            </a:r>
            <a:r>
              <a:rPr lang="en-US" dirty="0">
                <a:latin typeface="Consolas" panose="020B0609020204030204" pitchFamily="49" charset="0"/>
              </a:rPr>
              <a:t> param1 param2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public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static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void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main</a:t>
            </a:r>
            <a:r>
              <a:rPr lang="et-EE" dirty="0">
                <a:latin typeface="Consolas" panose="020B0609020204030204" pitchFamily="49" charset="0"/>
              </a:rPr>
              <a:t>(String[] </a:t>
            </a:r>
            <a:r>
              <a:rPr lang="et-EE" dirty="0" err="1">
                <a:latin typeface="Consolas" panose="020B0609020204030204" pitchFamily="49" charset="0"/>
              </a:rPr>
              <a:t>args</a:t>
            </a:r>
            <a:r>
              <a:rPr lang="et-EE" dirty="0"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args.length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t-EE" dirty="0">
                <a:latin typeface="Consolas" panose="020B0609020204030204" pitchFamily="49" charset="0"/>
              </a:rPr>
              <a:t> 2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argv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t-EE" dirty="0">
                <a:latin typeface="Consolas" panose="020B0609020204030204" pitchFamily="49" charset="0"/>
              </a:rPr>
              <a:t>0</a:t>
            </a:r>
            <a:r>
              <a:rPr lang="en-US" dirty="0">
                <a:latin typeface="Consolas" panose="020B0609020204030204" pitchFamily="49" charset="0"/>
              </a:rPr>
              <a:t>]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</a:rPr>
              <a:t>"param1"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argv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t-EE" dirty="0">
                <a:latin typeface="Consolas" panose="020B0609020204030204" pitchFamily="49" charset="0"/>
              </a:rPr>
              <a:t>1</a:t>
            </a:r>
            <a:r>
              <a:rPr lang="en-US" dirty="0">
                <a:latin typeface="Consolas" panose="020B0609020204030204" pitchFamily="49" charset="0"/>
              </a:rPr>
              <a:t>]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t-EE" dirty="0">
                <a:latin typeface="Consolas" panose="020B0609020204030204" pitchFamily="49" charset="0"/>
              </a:rPr>
              <a:t>"param2"</a:t>
            </a:r>
          </a:p>
          <a:p>
            <a:r>
              <a:rPr lang="et-EE" dirty="0" err="1"/>
              <a:t>Eclipse</a:t>
            </a:r>
            <a:endParaRPr lang="et-EE" dirty="0"/>
          </a:p>
          <a:p>
            <a:pPr lvl="1"/>
            <a:r>
              <a:rPr lang="et-EE" dirty="0" err="1"/>
              <a:t>Run</a:t>
            </a:r>
            <a:r>
              <a:rPr lang="et-EE" dirty="0"/>
              <a:t> </a:t>
            </a:r>
            <a:r>
              <a:rPr lang="et-EE" dirty="0">
                <a:sym typeface="Wingdings" panose="05000000000000000000" pitchFamily="2" charset="2"/>
              </a:rPr>
              <a:t> </a:t>
            </a:r>
            <a:r>
              <a:rPr lang="et-EE" dirty="0" err="1">
                <a:sym typeface="Wingdings" panose="05000000000000000000" pitchFamily="2" charset="2"/>
              </a:rPr>
              <a:t>Run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>
                <a:sym typeface="Wingdings" panose="05000000000000000000" pitchFamily="2" charset="2"/>
              </a:rPr>
              <a:t>Configurations</a:t>
            </a:r>
            <a:r>
              <a:rPr lang="et-EE" dirty="0">
                <a:sym typeface="Wingdings" panose="05000000000000000000" pitchFamily="2" charset="2"/>
              </a:rPr>
              <a:t>  </a:t>
            </a:r>
            <a:r>
              <a:rPr lang="et-EE" dirty="0" err="1">
                <a:sym typeface="Wingdings" panose="05000000000000000000" pitchFamily="2" charset="2"/>
              </a:rPr>
              <a:t>Arguments</a:t>
            </a:r>
            <a:r>
              <a:rPr lang="et-EE" dirty="0">
                <a:sym typeface="Wingdings" panose="05000000000000000000" pitchFamily="2" charset="2"/>
              </a:rPr>
              <a:t>  </a:t>
            </a:r>
            <a:r>
              <a:rPr lang="et-EE" dirty="0" err="1">
                <a:sym typeface="Wingdings" panose="05000000000000000000" pitchFamily="2" charset="2"/>
              </a:rPr>
              <a:t>Program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>
                <a:sym typeface="Wingdings" panose="05000000000000000000" pitchFamily="2" charset="2"/>
              </a:rPr>
              <a:t>arguments</a:t>
            </a:r>
            <a:endParaRPr lang="et-EE" dirty="0">
              <a:sym typeface="Wingdings" panose="05000000000000000000" pitchFamily="2" charset="2"/>
            </a:endParaRPr>
          </a:p>
          <a:p>
            <a:r>
              <a:rPr lang="et-EE" dirty="0">
                <a:sym typeface="Wingdings" panose="05000000000000000000" pitchFamily="2" charset="2"/>
              </a:rPr>
              <a:t>IDEA</a:t>
            </a:r>
          </a:p>
          <a:p>
            <a:pPr lvl="1"/>
            <a:r>
              <a:rPr lang="et-EE" dirty="0" err="1">
                <a:sym typeface="Wingdings" panose="05000000000000000000" pitchFamily="2" charset="2"/>
              </a:rPr>
              <a:t>Run</a:t>
            </a:r>
            <a:r>
              <a:rPr lang="et-EE" dirty="0">
                <a:sym typeface="Wingdings" panose="05000000000000000000" pitchFamily="2" charset="2"/>
              </a:rPr>
              <a:t>  </a:t>
            </a:r>
            <a:r>
              <a:rPr lang="et-EE" dirty="0" err="1">
                <a:sym typeface="Wingdings" panose="05000000000000000000" pitchFamily="2" charset="2"/>
              </a:rPr>
              <a:t>Edit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>
                <a:sym typeface="Wingdings" panose="05000000000000000000" pitchFamily="2" charset="2"/>
              </a:rPr>
              <a:t>Configurations</a:t>
            </a:r>
            <a:r>
              <a:rPr lang="et-EE" dirty="0">
                <a:sym typeface="Wingdings" panose="05000000000000000000" pitchFamily="2" charset="2"/>
              </a:rPr>
              <a:t>  </a:t>
            </a:r>
            <a:r>
              <a:rPr lang="et-EE" dirty="0" err="1">
                <a:sym typeface="Wingdings" panose="05000000000000000000" pitchFamily="2" charset="2"/>
              </a:rPr>
              <a:t>Program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>
                <a:sym typeface="Wingdings" panose="05000000000000000000" pitchFamily="2" charset="2"/>
              </a:rPr>
              <a:t>arguments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85217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0B47D-6E0E-4B94-9323-3F027CF85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Kasutusnäide: juhitav sisend ja väljund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E800D-DAC6-4E00-9806-624133975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Eesmärk: kood, mis</a:t>
            </a:r>
          </a:p>
          <a:p>
            <a:pPr lvl="1"/>
            <a:r>
              <a:rPr lang="et-EE" dirty="0"/>
              <a:t>oma arvutis testimisel kasutab faile</a:t>
            </a:r>
          </a:p>
          <a:p>
            <a:pPr lvl="1"/>
            <a:r>
              <a:rPr lang="et-EE" dirty="0"/>
              <a:t>serveris testimisel kasutab standardvooge</a:t>
            </a:r>
          </a:p>
          <a:p>
            <a:pPr lvl="1"/>
            <a:r>
              <a:rPr lang="et-EE" dirty="0"/>
              <a:t>ilma et peaks ise testimise ja serverisse esitamise vahel koodi muutma</a:t>
            </a:r>
          </a:p>
          <a:p>
            <a:r>
              <a:rPr lang="et-EE" dirty="0" err="1"/>
              <a:t>Pythoni</a:t>
            </a:r>
            <a:r>
              <a:rPr lang="et-EE" dirty="0"/>
              <a:t>, C++, Java näited: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https://eio.ee/Main/Sessid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569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0391-A8FE-4956-944B-8AD863136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Sisendi lugemine: tekst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EA71B-69A9-4491-85C7-BB646707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err="1"/>
              <a:t>Python</a:t>
            </a:r>
            <a:endParaRPr lang="et-EE" dirty="0"/>
          </a:p>
          <a:p>
            <a:pPr lvl="1"/>
            <a:r>
              <a:rPr lang="et-EE" dirty="0">
                <a:latin typeface="Consolas" panose="020B0609020204030204" pitchFamily="49" charset="0"/>
              </a:rPr>
              <a:t>s = </a:t>
            </a:r>
            <a:r>
              <a:rPr lang="et-EE" dirty="0" err="1">
                <a:latin typeface="Consolas" panose="020B0609020204030204" pitchFamily="49" charset="0"/>
              </a:rPr>
              <a:t>sys.stdin.readline</a:t>
            </a:r>
            <a:r>
              <a:rPr lang="et-EE" dirty="0">
                <a:latin typeface="Consolas" panose="020B0609020204030204" pitchFamily="49" charset="0"/>
              </a:rPr>
              <a:t>().</a:t>
            </a:r>
            <a:r>
              <a:rPr lang="et-EE" dirty="0" err="1">
                <a:latin typeface="Consolas" panose="020B0609020204030204" pitchFamily="49" charset="0"/>
              </a:rPr>
              <a:t>strip</a:t>
            </a:r>
            <a:r>
              <a:rPr lang="et-EE" dirty="0">
                <a:latin typeface="Consolas" panose="020B0609020204030204" pitchFamily="49" charset="0"/>
              </a:rPr>
              <a:t>()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t = </a:t>
            </a:r>
            <a:r>
              <a:rPr lang="et-EE" dirty="0" err="1">
                <a:latin typeface="Consolas" panose="020B0609020204030204" pitchFamily="49" charset="0"/>
              </a:rPr>
              <a:t>sys.stdin.readline</a:t>
            </a:r>
            <a:r>
              <a:rPr lang="et-EE" dirty="0">
                <a:latin typeface="Consolas" panose="020B0609020204030204" pitchFamily="49" charset="0"/>
              </a:rPr>
              <a:t>().</a:t>
            </a:r>
            <a:r>
              <a:rPr lang="et-EE" dirty="0" err="1">
                <a:latin typeface="Consolas" panose="020B0609020204030204" pitchFamily="49" charset="0"/>
              </a:rPr>
              <a:t>split</a:t>
            </a:r>
            <a:r>
              <a:rPr lang="et-EE" dirty="0">
                <a:latin typeface="Consolas" panose="020B0609020204030204" pitchFamily="49" charset="0"/>
              </a:rPr>
              <a:t>()</a:t>
            </a:r>
          </a:p>
          <a:p>
            <a:r>
              <a:rPr lang="et-EE" dirty="0"/>
              <a:t>C++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string s;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 err="1">
                <a:latin typeface="Consolas" panose="020B0609020204030204" pitchFamily="49" charset="0"/>
              </a:rPr>
              <a:t>getline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cin</a:t>
            </a:r>
            <a:r>
              <a:rPr lang="et-EE" dirty="0">
                <a:latin typeface="Consolas" panose="020B0609020204030204" pitchFamily="49" charset="0"/>
              </a:rPr>
              <a:t>, s);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vector</a:t>
            </a:r>
            <a:r>
              <a:rPr lang="et-EE" dirty="0">
                <a:latin typeface="Consolas" panose="020B0609020204030204" pitchFamily="49" charset="0"/>
              </a:rPr>
              <a:t>&lt;string&gt; t(n);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for (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i = 0; i &lt; n; ++i) </a:t>
            </a:r>
            <a:r>
              <a:rPr lang="et-EE" dirty="0" err="1">
                <a:latin typeface="Consolas" panose="020B0609020204030204" pitchFamily="49" charset="0"/>
              </a:rPr>
              <a:t>cin</a:t>
            </a:r>
            <a:r>
              <a:rPr lang="et-EE" dirty="0">
                <a:latin typeface="Consolas" panose="020B0609020204030204" pitchFamily="49" charset="0"/>
              </a:rPr>
              <a:t> &gt;&gt; t[i];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vector</a:t>
            </a:r>
            <a:r>
              <a:rPr lang="et-EE" dirty="0">
                <a:latin typeface="Consolas" panose="020B0609020204030204" pitchFamily="49" charset="0"/>
              </a:rPr>
              <a:t>&lt;string&gt; t(n);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for (for auto &amp; x : t) </a:t>
            </a:r>
            <a:r>
              <a:rPr lang="et-EE" dirty="0" err="1">
                <a:latin typeface="Consolas" panose="020B0609020204030204" pitchFamily="49" charset="0"/>
              </a:rPr>
              <a:t>cin</a:t>
            </a:r>
            <a:r>
              <a:rPr lang="et-EE" dirty="0">
                <a:latin typeface="Consolas" panose="020B0609020204030204" pitchFamily="49" charset="0"/>
              </a:rPr>
              <a:t> &gt;&gt; x;</a:t>
            </a:r>
          </a:p>
          <a:p>
            <a:r>
              <a:rPr lang="et-EE" dirty="0"/>
              <a:t>Java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String s = </a:t>
            </a:r>
            <a:r>
              <a:rPr lang="et-EE" dirty="0" err="1">
                <a:latin typeface="Consolas" panose="020B0609020204030204" pitchFamily="49" charset="0"/>
              </a:rPr>
              <a:t>sis.readLine</a:t>
            </a:r>
            <a:r>
              <a:rPr lang="et-EE" dirty="0">
                <a:latin typeface="Consolas" panose="020B0609020204030204" pitchFamily="49" charset="0"/>
              </a:rPr>
              <a:t>();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String[] t = </a:t>
            </a:r>
            <a:r>
              <a:rPr lang="et-EE" dirty="0" err="1">
                <a:latin typeface="Consolas" panose="020B0609020204030204" pitchFamily="49" charset="0"/>
              </a:rPr>
              <a:t>sis.readLine</a:t>
            </a:r>
            <a:r>
              <a:rPr lang="et-EE" dirty="0">
                <a:latin typeface="Consolas" panose="020B0609020204030204" pitchFamily="49" charset="0"/>
              </a:rPr>
              <a:t>().</a:t>
            </a:r>
            <a:r>
              <a:rPr lang="et-EE" dirty="0" err="1">
                <a:latin typeface="Consolas" panose="020B0609020204030204" pitchFamily="49" charset="0"/>
              </a:rPr>
              <a:t>split</a:t>
            </a:r>
            <a:r>
              <a:rPr lang="et-EE" dirty="0">
                <a:latin typeface="Consolas" panose="020B0609020204030204" pitchFamily="49" charset="0"/>
              </a:rPr>
              <a:t>(" ");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132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7AB7-4E85-4AB5-A86C-CA85AF819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Sisendi lugemine: arvud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D86B1-B9E7-4784-8017-4CB8C258C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err="1"/>
              <a:t>Python</a:t>
            </a:r>
            <a:endParaRPr lang="et-EE" dirty="0"/>
          </a:p>
          <a:p>
            <a:pPr lvl="1"/>
            <a:r>
              <a:rPr lang="et-EE" dirty="0">
                <a:latin typeface="Consolas" panose="020B0609020204030204" pitchFamily="49" charset="0"/>
              </a:rPr>
              <a:t>n = 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sys.stdin.readline</a:t>
            </a:r>
            <a:r>
              <a:rPr lang="et-EE" dirty="0">
                <a:latin typeface="Consolas" panose="020B0609020204030204" pitchFamily="49" charset="0"/>
              </a:rPr>
              <a:t>().</a:t>
            </a:r>
            <a:r>
              <a:rPr lang="et-EE" dirty="0" err="1">
                <a:latin typeface="Consolas" panose="020B0609020204030204" pitchFamily="49" charset="0"/>
              </a:rPr>
              <a:t>strip</a:t>
            </a:r>
            <a:r>
              <a:rPr lang="et-EE" dirty="0">
                <a:latin typeface="Consolas" panose="020B0609020204030204" pitchFamily="49" charset="0"/>
              </a:rPr>
              <a:t>())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pq</a:t>
            </a:r>
            <a:r>
              <a:rPr lang="et-EE" dirty="0">
                <a:latin typeface="Consolas" panose="020B0609020204030204" pitchFamily="49" charset="0"/>
              </a:rPr>
              <a:t> = </a:t>
            </a:r>
            <a:r>
              <a:rPr lang="et-EE" dirty="0" err="1">
                <a:latin typeface="Consolas" panose="020B0609020204030204" pitchFamily="49" charset="0"/>
              </a:rPr>
              <a:t>sys.stdin.readline</a:t>
            </a:r>
            <a:r>
              <a:rPr lang="et-EE" dirty="0">
                <a:latin typeface="Consolas" panose="020B0609020204030204" pitchFamily="49" charset="0"/>
              </a:rPr>
              <a:t>().</a:t>
            </a:r>
            <a:r>
              <a:rPr lang="et-EE" dirty="0" err="1">
                <a:latin typeface="Consolas" panose="020B0609020204030204" pitchFamily="49" charset="0"/>
              </a:rPr>
              <a:t>split</a:t>
            </a:r>
            <a:r>
              <a:rPr lang="et-EE" dirty="0">
                <a:latin typeface="Consolas" panose="020B0609020204030204" pitchFamily="49" charset="0"/>
              </a:rPr>
              <a:t>()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p = 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pq</a:t>
            </a:r>
            <a:r>
              <a:rPr lang="et-EE" dirty="0">
                <a:latin typeface="Consolas" panose="020B0609020204030204" pitchFamily="49" charset="0"/>
              </a:rPr>
              <a:t>[0])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q = 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pq</a:t>
            </a:r>
            <a:r>
              <a:rPr lang="et-EE" dirty="0">
                <a:latin typeface="Consolas" panose="020B0609020204030204" pitchFamily="49" charset="0"/>
              </a:rPr>
              <a:t>[1])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p, q = [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(x) for x in </a:t>
            </a:r>
            <a:r>
              <a:rPr lang="et-EE" dirty="0" err="1">
                <a:latin typeface="Consolas" panose="020B0609020204030204" pitchFamily="49" charset="0"/>
              </a:rPr>
              <a:t>sys.stdin.readline</a:t>
            </a:r>
            <a:r>
              <a:rPr lang="et-EE" dirty="0">
                <a:latin typeface="Consolas" panose="020B0609020204030204" pitchFamily="49" charset="0"/>
              </a:rPr>
              <a:t>().</a:t>
            </a:r>
            <a:r>
              <a:rPr lang="et-EE" dirty="0" err="1">
                <a:latin typeface="Consolas" panose="020B0609020204030204" pitchFamily="49" charset="0"/>
              </a:rPr>
              <a:t>split</a:t>
            </a:r>
            <a:r>
              <a:rPr lang="et-EE" dirty="0">
                <a:latin typeface="Consolas" panose="020B0609020204030204" pitchFamily="49" charset="0"/>
              </a:rPr>
              <a:t>()]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a = [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(x) for x in </a:t>
            </a:r>
            <a:r>
              <a:rPr lang="et-EE" dirty="0" err="1">
                <a:latin typeface="Consolas" panose="020B0609020204030204" pitchFamily="49" charset="0"/>
              </a:rPr>
              <a:t>sys.stdin.readline</a:t>
            </a:r>
            <a:r>
              <a:rPr lang="et-EE" dirty="0">
                <a:latin typeface="Consolas" panose="020B0609020204030204" pitchFamily="49" charset="0"/>
              </a:rPr>
              <a:t>().</a:t>
            </a:r>
            <a:r>
              <a:rPr lang="et-EE" dirty="0" err="1">
                <a:latin typeface="Consolas" panose="020B0609020204030204" pitchFamily="49" charset="0"/>
              </a:rPr>
              <a:t>split</a:t>
            </a:r>
            <a:r>
              <a:rPr lang="et-EE" dirty="0">
                <a:latin typeface="Consolas" panose="020B0609020204030204" pitchFamily="49" charset="0"/>
              </a:rPr>
              <a:t>()]</a:t>
            </a:r>
          </a:p>
          <a:p>
            <a:r>
              <a:rPr lang="et-EE" dirty="0"/>
              <a:t>C++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n; </a:t>
            </a:r>
            <a:r>
              <a:rPr lang="pt-BR" dirty="0">
                <a:latin typeface="Consolas" panose="020B0609020204030204" pitchFamily="49" charset="0"/>
              </a:rPr>
              <a:t>cin &gt;&gt; n;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p, q; </a:t>
            </a:r>
            <a:r>
              <a:rPr lang="pt-BR" dirty="0">
                <a:latin typeface="Consolas" panose="020B0609020204030204" pitchFamily="49" charset="0"/>
              </a:rPr>
              <a:t>cin &gt;&gt; p &gt;&gt; q;</a:t>
            </a:r>
          </a:p>
          <a:p>
            <a:pPr lvl="1"/>
            <a:r>
              <a:rPr lang="pt-BR" dirty="0">
                <a:latin typeface="Consolas" panose="020B0609020204030204" pitchFamily="49" charset="0"/>
              </a:rPr>
              <a:t>vector&lt;int&gt; a(n);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pt-BR" dirty="0">
                <a:latin typeface="Consolas" panose="020B0609020204030204" pitchFamily="49" charset="0"/>
              </a:rPr>
              <a:t>for (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i = 0; i &lt; n; ++i</a:t>
            </a:r>
            <a:r>
              <a:rPr lang="pt-BR" dirty="0">
                <a:latin typeface="Consolas" panose="020B0609020204030204" pitchFamily="49" charset="0"/>
              </a:rPr>
              <a:t>)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pt-BR" dirty="0">
                <a:latin typeface="Consolas" panose="020B0609020204030204" pitchFamily="49" charset="0"/>
              </a:rPr>
              <a:t>cin &gt;&gt; a[i];</a:t>
            </a:r>
            <a:endParaRPr lang="et-EE" dirty="0">
              <a:latin typeface="Consolas" panose="020B0609020204030204" pitchFamily="49" charset="0"/>
            </a:endParaRPr>
          </a:p>
          <a:p>
            <a:pPr lvl="1"/>
            <a:r>
              <a:rPr lang="pt-BR" dirty="0">
                <a:latin typeface="Consolas" panose="020B0609020204030204" pitchFamily="49" charset="0"/>
              </a:rPr>
              <a:t>vector&lt;int&gt; a(n);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pt-BR" dirty="0">
                <a:latin typeface="Consolas" panose="020B0609020204030204" pitchFamily="49" charset="0"/>
              </a:rPr>
              <a:t>for (</a:t>
            </a:r>
            <a:r>
              <a:rPr lang="et-EE" dirty="0">
                <a:latin typeface="Consolas" panose="020B0609020204030204" pitchFamily="49" charset="0"/>
              </a:rPr>
              <a:t>auto &amp; x : a</a:t>
            </a:r>
            <a:r>
              <a:rPr lang="pt-BR" dirty="0">
                <a:latin typeface="Consolas" panose="020B0609020204030204" pitchFamily="49" charset="0"/>
              </a:rPr>
              <a:t>)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pt-BR" dirty="0">
                <a:latin typeface="Consolas" panose="020B0609020204030204" pitchFamily="49" charset="0"/>
              </a:rPr>
              <a:t>cin &gt;&gt; </a:t>
            </a:r>
            <a:r>
              <a:rPr lang="et-EE" dirty="0">
                <a:latin typeface="Consolas" panose="020B0609020204030204" pitchFamily="49" charset="0"/>
              </a:rPr>
              <a:t>x</a:t>
            </a:r>
            <a:r>
              <a:rPr lang="pt-BR" dirty="0">
                <a:latin typeface="Consolas" panose="020B0609020204030204" pitchFamily="49" charset="0"/>
              </a:rPr>
              <a:t>;</a:t>
            </a:r>
            <a:endParaRPr lang="et-EE" dirty="0">
              <a:latin typeface="Consolas" panose="020B06090202040302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58DD7E-1259-4CDA-BA58-E0E5F0382ADE}"/>
              </a:ext>
            </a:extLst>
          </p:cNvPr>
          <p:cNvSpPr/>
          <p:nvPr/>
        </p:nvSpPr>
        <p:spPr>
          <a:xfrm>
            <a:off x="9193800" y="5096963"/>
            <a:ext cx="216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>
                <a:latin typeface="Consolas" panose="020B0609020204030204" pitchFamily="49" charset="0"/>
              </a:rPr>
              <a:t>10⮨ 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11 12⮨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...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03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15166-9BF7-4B7E-BFB6-465F3F08E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b">
            <a:normAutofit/>
          </a:bodyPr>
          <a:lstStyle/>
          <a:p>
            <a:r>
              <a:rPr lang="et-EE"/>
              <a:t>Teemad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0916C-48F2-4B5B-8DC8-62636D416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t-EE" dirty="0"/>
              <a:t>Programmi töökeskkond</a:t>
            </a:r>
          </a:p>
          <a:p>
            <a:pPr lvl="1"/>
            <a:r>
              <a:rPr lang="et-EE" dirty="0"/>
              <a:t>Töökataloog</a:t>
            </a:r>
          </a:p>
          <a:p>
            <a:pPr lvl="1"/>
            <a:r>
              <a:rPr lang="et-EE" dirty="0"/>
              <a:t>Standardvood</a:t>
            </a:r>
          </a:p>
          <a:p>
            <a:pPr lvl="1"/>
            <a:r>
              <a:rPr lang="et-EE" dirty="0"/>
              <a:t>Käsureaparameetrid</a:t>
            </a:r>
          </a:p>
          <a:p>
            <a:r>
              <a:rPr lang="et-EE" dirty="0"/>
              <a:t>Sisendi lugemine</a:t>
            </a:r>
          </a:p>
          <a:p>
            <a:r>
              <a:rPr lang="et-EE" dirty="0"/>
              <a:t>Väljundi vormistamine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47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7AB7-4E85-4AB5-A86C-CA85AF819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Sisendi lugemine: arvud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D86B1-B9E7-4784-8017-4CB8C258C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Java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n = </a:t>
            </a:r>
            <a:r>
              <a:rPr lang="et-EE" dirty="0" err="1">
                <a:latin typeface="Consolas" panose="020B0609020204030204" pitchFamily="49" charset="0"/>
              </a:rPr>
              <a:t>Integer.parseInt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sis.readLine</a:t>
            </a:r>
            <a:r>
              <a:rPr lang="et-EE" dirty="0">
                <a:latin typeface="Consolas" panose="020B0609020204030204" pitchFamily="49" charset="0"/>
              </a:rPr>
              <a:t>());</a:t>
            </a:r>
          </a:p>
          <a:p>
            <a:pPr lvl="1"/>
            <a:r>
              <a:rPr lang="nn-NO" dirty="0">
                <a:latin typeface="Consolas" panose="020B0609020204030204" pitchFamily="49" charset="0"/>
              </a:rPr>
              <a:t>String[] pq = sis.readLine().split(" ");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nn-NO" dirty="0">
                <a:latin typeface="Consolas" panose="020B0609020204030204" pitchFamily="49" charset="0"/>
              </a:rPr>
              <a:t>int p = Integer.parseInt(pq[0]);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nn-NO" dirty="0">
                <a:latin typeface="Consolas" panose="020B0609020204030204" pitchFamily="49" charset="0"/>
              </a:rPr>
              <a:t>int q = Integer.parseInt(pq[1])</a:t>
            </a:r>
            <a:r>
              <a:rPr lang="et-EE" dirty="0"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StringTokenizer</a:t>
            </a:r>
            <a:r>
              <a:rPr lang="et-EE" dirty="0">
                <a:latin typeface="Consolas" panose="020B0609020204030204" pitchFamily="49" charset="0"/>
              </a:rPr>
              <a:t> st = </a:t>
            </a:r>
            <a:r>
              <a:rPr lang="et-EE" dirty="0" err="1">
                <a:latin typeface="Consolas" panose="020B0609020204030204" pitchFamily="49" charset="0"/>
              </a:rPr>
              <a:t>new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StringTokenizer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sis.readLine</a:t>
            </a:r>
            <a:r>
              <a:rPr lang="et-EE" dirty="0">
                <a:latin typeface="Consolas" panose="020B0609020204030204" pitchFamily="49" charset="0"/>
              </a:rPr>
              <a:t>());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[] a = </a:t>
            </a:r>
            <a:r>
              <a:rPr lang="et-EE" dirty="0" err="1">
                <a:latin typeface="Consolas" panose="020B0609020204030204" pitchFamily="49" charset="0"/>
              </a:rPr>
              <a:t>new</a:t>
            </a:r>
            <a:r>
              <a:rPr lang="et-EE" dirty="0">
                <a:latin typeface="Consolas" panose="020B0609020204030204" pitchFamily="49" charset="0"/>
              </a:rPr>
              <a:t> 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[n];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for (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i = 0; i &lt; n; ++i)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   a[i] = </a:t>
            </a:r>
            <a:r>
              <a:rPr lang="et-EE" dirty="0" err="1">
                <a:latin typeface="Consolas" panose="020B0609020204030204" pitchFamily="49" charset="0"/>
              </a:rPr>
              <a:t>Integer.parseInt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st.nextToken</a:t>
            </a:r>
            <a:r>
              <a:rPr lang="et-EE" dirty="0">
                <a:latin typeface="Consolas" panose="020B0609020204030204" pitchFamily="49" charset="0"/>
              </a:rPr>
              <a:t>());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396BAB-DD66-4217-845C-9C25C488080B}"/>
              </a:ext>
            </a:extLst>
          </p:cNvPr>
          <p:cNvSpPr/>
          <p:nvPr/>
        </p:nvSpPr>
        <p:spPr>
          <a:xfrm>
            <a:off x="1633800" y="5412875"/>
            <a:ext cx="9720000" cy="1080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 err="1">
                <a:latin typeface="Consolas" panose="020B0609020204030204" pitchFamily="49" charset="0"/>
              </a:rPr>
              <a:t>readLine</a:t>
            </a:r>
            <a:r>
              <a:rPr lang="et-EE" dirty="0">
                <a:latin typeface="Consolas" panose="020B0609020204030204" pitchFamily="49" charset="0"/>
              </a:rPr>
              <a:t>() + </a:t>
            </a:r>
            <a:r>
              <a:rPr lang="et-EE" dirty="0" err="1">
                <a:latin typeface="Consolas" panose="020B0609020204030204" pitchFamily="49" charset="0"/>
              </a:rPr>
              <a:t>split</a:t>
            </a:r>
            <a:r>
              <a:rPr lang="et-EE" dirty="0">
                <a:latin typeface="Consolas" panose="020B0609020204030204" pitchFamily="49" charset="0"/>
              </a:rPr>
              <a:t>() + </a:t>
            </a:r>
            <a:r>
              <a:rPr lang="et-EE" dirty="0" err="1">
                <a:latin typeface="Consolas" panose="020B0609020204030204" pitchFamily="49" charset="0"/>
              </a:rPr>
              <a:t>parseInt</a:t>
            </a:r>
            <a:r>
              <a:rPr lang="et-EE" dirty="0">
                <a:latin typeface="Consolas" panose="020B0609020204030204" pitchFamily="49" charset="0"/>
              </a:rPr>
              <a:t>() umbes 2x kiirem kui </a:t>
            </a:r>
            <a:r>
              <a:rPr lang="et-EE" dirty="0" err="1">
                <a:latin typeface="Consolas" panose="020B0609020204030204" pitchFamily="49" charset="0"/>
              </a:rPr>
              <a:t>Scanner.nextInt</a:t>
            </a:r>
            <a:r>
              <a:rPr lang="et-EE" dirty="0">
                <a:latin typeface="Consolas" panose="020B0609020204030204" pitchFamily="49" charset="0"/>
              </a:rPr>
              <a:t>()</a:t>
            </a:r>
          </a:p>
          <a:p>
            <a:r>
              <a:rPr lang="et-EE" dirty="0" err="1">
                <a:latin typeface="Consolas" panose="020B0609020204030204" pitchFamily="49" charset="0"/>
              </a:rPr>
              <a:t>nextToken</a:t>
            </a:r>
            <a:r>
              <a:rPr lang="et-EE" dirty="0">
                <a:latin typeface="Consolas" panose="020B0609020204030204" pitchFamily="49" charset="0"/>
              </a:rPr>
              <a:t>() umbes 2x kiirem kui </a:t>
            </a:r>
            <a:r>
              <a:rPr lang="et-EE" dirty="0" err="1">
                <a:latin typeface="Consolas" panose="020B0609020204030204" pitchFamily="49" charset="0"/>
              </a:rPr>
              <a:t>split</a:t>
            </a:r>
            <a:r>
              <a:rPr lang="et-EE" dirty="0">
                <a:latin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0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C98C-C504-4650-BE9B-A45849C15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Väljundi vormistamine: tekst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5125D-236F-415E-939B-517FB26E2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Python</a:t>
            </a:r>
            <a:endParaRPr lang="et-EE" dirty="0"/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sys.stdout.write</a:t>
            </a:r>
            <a:r>
              <a:rPr lang="et-EE" dirty="0">
                <a:latin typeface="Consolas" panose="020B0609020204030204" pitchFamily="49" charset="0"/>
              </a:rPr>
              <a:t>(a + ' ' + b + '\n')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sys.stdout.write</a:t>
            </a:r>
            <a:r>
              <a:rPr lang="et-EE" dirty="0">
                <a:latin typeface="Consolas" panose="020B0609020204030204" pitchFamily="49" charset="0"/>
              </a:rPr>
              <a:t>('{} {}\n'.</a:t>
            </a:r>
            <a:r>
              <a:rPr lang="et-EE" dirty="0" err="1">
                <a:latin typeface="Consolas" panose="020B0609020204030204" pitchFamily="49" charset="0"/>
              </a:rPr>
              <a:t>format</a:t>
            </a:r>
            <a:r>
              <a:rPr lang="et-EE" dirty="0">
                <a:latin typeface="Consolas" panose="020B0609020204030204" pitchFamily="49" charset="0"/>
              </a:rPr>
              <a:t>(a, b))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sys.stdout.write</a:t>
            </a:r>
            <a:r>
              <a:rPr lang="et-EE" dirty="0">
                <a:latin typeface="Consolas" panose="020B0609020204030204" pitchFamily="49" charset="0"/>
              </a:rPr>
              <a:t>(f'{a} {b}\n')</a:t>
            </a:r>
          </a:p>
          <a:p>
            <a:r>
              <a:rPr lang="et-EE" dirty="0"/>
              <a:t>C++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cout</a:t>
            </a:r>
            <a:r>
              <a:rPr lang="et-EE" dirty="0">
                <a:latin typeface="Consolas" panose="020B0609020204030204" pitchFamily="49" charset="0"/>
              </a:rPr>
              <a:t> &lt;&lt; a &lt;&lt; ' ' &lt;&lt; b &lt;&lt; '\n';</a:t>
            </a:r>
          </a:p>
          <a:p>
            <a:r>
              <a:rPr lang="et-EE" dirty="0"/>
              <a:t>Java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System.out.println</a:t>
            </a:r>
            <a:r>
              <a:rPr lang="et-EE" dirty="0">
                <a:latin typeface="Consolas" panose="020B0609020204030204" pitchFamily="49" charset="0"/>
              </a:rPr>
              <a:t>(a + ' ' + b);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System.out.format</a:t>
            </a:r>
            <a:r>
              <a:rPr lang="et-EE" dirty="0">
                <a:latin typeface="Consolas" panose="020B0609020204030204" pitchFamily="49" charset="0"/>
              </a:rPr>
              <a:t>("%s %s\n", a, b);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41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CF33-45A7-43D4-B5CF-9AE6D44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Väljundi vormistamine: arvud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2C0AD-49F5-45CF-BF46-03FB63A39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err="1"/>
              <a:t>Python</a:t>
            </a:r>
            <a:endParaRPr lang="et-EE" dirty="0"/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sys.stdout.write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str</a:t>
            </a:r>
            <a:r>
              <a:rPr lang="et-EE" dirty="0">
                <a:latin typeface="Consolas" panose="020B0609020204030204" pitchFamily="49" charset="0"/>
              </a:rPr>
              <a:t>(a) + ' ' + </a:t>
            </a:r>
            <a:r>
              <a:rPr lang="et-EE" dirty="0" err="1">
                <a:latin typeface="Consolas" panose="020B0609020204030204" pitchFamily="49" charset="0"/>
              </a:rPr>
              <a:t>str</a:t>
            </a:r>
            <a:r>
              <a:rPr lang="et-EE" dirty="0">
                <a:latin typeface="Consolas" panose="020B0609020204030204" pitchFamily="49" charset="0"/>
              </a:rPr>
              <a:t>(b) + '\n')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sys.stdout.write</a:t>
            </a:r>
            <a:r>
              <a:rPr lang="et-EE" dirty="0">
                <a:latin typeface="Consolas" panose="020B0609020204030204" pitchFamily="49" charset="0"/>
              </a:rPr>
              <a:t>('{} {}\n'.</a:t>
            </a:r>
            <a:r>
              <a:rPr lang="et-EE" dirty="0" err="1">
                <a:latin typeface="Consolas" panose="020B0609020204030204" pitchFamily="49" charset="0"/>
              </a:rPr>
              <a:t>format</a:t>
            </a:r>
            <a:r>
              <a:rPr lang="et-EE" dirty="0">
                <a:latin typeface="Consolas" panose="020B0609020204030204" pitchFamily="49" charset="0"/>
              </a:rPr>
              <a:t>(a, b))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sys.stdout.write</a:t>
            </a:r>
            <a:r>
              <a:rPr lang="et-EE" dirty="0">
                <a:latin typeface="Consolas" panose="020B0609020204030204" pitchFamily="49" charset="0"/>
              </a:rPr>
              <a:t>(f'{a} {b}\n')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sys.stdout.write</a:t>
            </a:r>
            <a:r>
              <a:rPr lang="et-EE" dirty="0">
                <a:latin typeface="Consolas" panose="020B0609020204030204" pitchFamily="49" charset="0"/>
              </a:rPr>
              <a:t>(' '.</a:t>
            </a:r>
            <a:r>
              <a:rPr lang="et-EE" dirty="0" err="1">
                <a:latin typeface="Consolas" panose="020B0609020204030204" pitchFamily="49" charset="0"/>
              </a:rPr>
              <a:t>join</a:t>
            </a:r>
            <a:r>
              <a:rPr lang="et-EE" dirty="0">
                <a:latin typeface="Consolas" panose="020B0609020204030204" pitchFamily="49" charset="0"/>
              </a:rPr>
              <a:t>(</a:t>
            </a:r>
            <a:r>
              <a:rPr lang="et-EE" dirty="0" err="1">
                <a:latin typeface="Consolas" panose="020B0609020204030204" pitchFamily="49" charset="0"/>
              </a:rPr>
              <a:t>str</a:t>
            </a:r>
            <a:r>
              <a:rPr lang="et-EE" dirty="0">
                <a:latin typeface="Consolas" panose="020B0609020204030204" pitchFamily="49" charset="0"/>
              </a:rPr>
              <a:t>(x) for x in a) + '\n')</a:t>
            </a:r>
          </a:p>
          <a:p>
            <a:r>
              <a:rPr lang="et-EE" dirty="0"/>
              <a:t>C++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cout</a:t>
            </a:r>
            <a:r>
              <a:rPr lang="et-EE" dirty="0">
                <a:latin typeface="Consolas" panose="020B0609020204030204" pitchFamily="49" charset="0"/>
              </a:rPr>
              <a:t> &lt;&lt; a &lt;&lt; ' ' &lt;&lt; b &lt;&lt; '\n';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for (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i = 0; i &lt; n; ++i) {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   </a:t>
            </a:r>
            <a:r>
              <a:rPr lang="et-EE" dirty="0" err="1">
                <a:latin typeface="Consolas" panose="020B0609020204030204" pitchFamily="49" charset="0"/>
              </a:rPr>
              <a:t>if</a:t>
            </a:r>
            <a:r>
              <a:rPr lang="et-EE" dirty="0">
                <a:latin typeface="Consolas" panose="020B0609020204030204" pitchFamily="49" charset="0"/>
              </a:rPr>
              <a:t> (i &gt; 0) </a:t>
            </a:r>
            <a:r>
              <a:rPr lang="et-EE" dirty="0" err="1">
                <a:latin typeface="Consolas" panose="020B0609020204030204" pitchFamily="49" charset="0"/>
              </a:rPr>
              <a:t>cout</a:t>
            </a:r>
            <a:r>
              <a:rPr lang="et-EE" dirty="0">
                <a:latin typeface="Consolas" panose="020B0609020204030204" pitchFamily="49" charset="0"/>
              </a:rPr>
              <a:t> &lt;&lt; ' ';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   </a:t>
            </a:r>
            <a:r>
              <a:rPr lang="et-EE" dirty="0" err="1">
                <a:latin typeface="Consolas" panose="020B0609020204030204" pitchFamily="49" charset="0"/>
              </a:rPr>
              <a:t>cout</a:t>
            </a:r>
            <a:r>
              <a:rPr lang="et-EE" dirty="0">
                <a:latin typeface="Consolas" panose="020B0609020204030204" pitchFamily="49" charset="0"/>
              </a:rPr>
              <a:t> &lt;&lt; a[i];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}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 err="1">
                <a:latin typeface="Consolas" panose="020B0609020204030204" pitchFamily="49" charset="0"/>
              </a:rPr>
              <a:t>cout</a:t>
            </a:r>
            <a:r>
              <a:rPr lang="et-EE" dirty="0">
                <a:latin typeface="Consolas" panose="020B0609020204030204" pitchFamily="49" charset="0"/>
              </a:rPr>
              <a:t> &lt;&lt; '\n';</a:t>
            </a:r>
          </a:p>
        </p:txBody>
      </p:sp>
    </p:spTree>
    <p:extLst>
      <p:ext uri="{BB962C8B-B14F-4D97-AF65-F5344CB8AC3E}">
        <p14:creationId xmlns:p14="http://schemas.microsoft.com/office/powerpoint/2010/main" val="4181537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CF33-45A7-43D4-B5CF-9AE6D44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Väljundi vormistamine: arvud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2C0AD-49F5-45CF-BF46-03FB63A39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Java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System.out.println</a:t>
            </a:r>
            <a:r>
              <a:rPr lang="et-EE" dirty="0">
                <a:latin typeface="Consolas" panose="020B0609020204030204" pitchFamily="49" charset="0"/>
              </a:rPr>
              <a:t>(a + </a:t>
            </a:r>
            <a:r>
              <a:rPr lang="et-EE" dirty="0">
                <a:solidFill>
                  <a:srgbClr val="FF0000"/>
                </a:solidFill>
                <a:latin typeface="Consolas" panose="020B0609020204030204" pitchFamily="49" charset="0"/>
              </a:rPr>
              <a:t>" "</a:t>
            </a:r>
            <a:r>
              <a:rPr lang="et-EE" dirty="0">
                <a:latin typeface="Consolas" panose="020B0609020204030204" pitchFamily="49" charset="0"/>
              </a:rPr>
              <a:t> + b);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System.out.format</a:t>
            </a:r>
            <a:r>
              <a:rPr lang="et-EE" dirty="0">
                <a:latin typeface="Consolas" panose="020B0609020204030204" pitchFamily="49" charset="0"/>
              </a:rPr>
              <a:t>("%d %d\n", a, b);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t-EE" dirty="0">
                <a:latin typeface="Consolas" panose="020B0609020204030204" pitchFamily="49" charset="0"/>
              </a:rPr>
              <a:t>for (</a:t>
            </a:r>
            <a:r>
              <a:rPr lang="et-EE" dirty="0" err="1">
                <a:latin typeface="Consolas" panose="020B0609020204030204" pitchFamily="49" charset="0"/>
              </a:rPr>
              <a:t>int</a:t>
            </a:r>
            <a:r>
              <a:rPr lang="et-EE" dirty="0">
                <a:latin typeface="Consolas" panose="020B0609020204030204" pitchFamily="49" charset="0"/>
              </a:rPr>
              <a:t> i = 0; i &lt; n; ++i) {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   </a:t>
            </a:r>
            <a:r>
              <a:rPr lang="et-EE" dirty="0" err="1">
                <a:latin typeface="Consolas" panose="020B0609020204030204" pitchFamily="49" charset="0"/>
              </a:rPr>
              <a:t>if</a:t>
            </a:r>
            <a:r>
              <a:rPr lang="et-EE" dirty="0">
                <a:latin typeface="Consolas" panose="020B0609020204030204" pitchFamily="49" charset="0"/>
              </a:rPr>
              <a:t> (i &gt; 0) </a:t>
            </a:r>
            <a:r>
              <a:rPr lang="et-EE" dirty="0" err="1">
                <a:latin typeface="Consolas" panose="020B0609020204030204" pitchFamily="49" charset="0"/>
              </a:rPr>
              <a:t>System.out.print</a:t>
            </a:r>
            <a:r>
              <a:rPr lang="et-EE" dirty="0">
                <a:latin typeface="Consolas" panose="020B0609020204030204" pitchFamily="49" charset="0"/>
              </a:rPr>
              <a:t>(' ');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   </a:t>
            </a:r>
            <a:r>
              <a:rPr lang="et-EE" dirty="0" err="1">
                <a:latin typeface="Consolas" panose="020B0609020204030204" pitchFamily="49" charset="0"/>
              </a:rPr>
              <a:t>System.out.print</a:t>
            </a:r>
            <a:r>
              <a:rPr lang="et-EE" dirty="0">
                <a:latin typeface="Consolas" panose="020B0609020204030204" pitchFamily="49" charset="0"/>
              </a:rPr>
              <a:t>(a[i]);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>
                <a:latin typeface="Consolas" panose="020B0609020204030204" pitchFamily="49" charset="0"/>
              </a:rPr>
              <a:t>}</a:t>
            </a:r>
            <a:br>
              <a:rPr lang="et-EE" dirty="0">
                <a:latin typeface="Consolas" panose="020B0609020204030204" pitchFamily="49" charset="0"/>
              </a:rPr>
            </a:br>
            <a:r>
              <a:rPr lang="et-EE" dirty="0" err="1">
                <a:latin typeface="Consolas" panose="020B0609020204030204" pitchFamily="49" charset="0"/>
              </a:rPr>
              <a:t>System.out.println</a:t>
            </a:r>
            <a:r>
              <a:rPr lang="et-EE" dirty="0"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068461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CF33-45A7-43D4-B5CF-9AE6D44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C++: sisendi-väljundi sünkroniseerimine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2C0AD-49F5-45CF-BF46-03FB63A39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t-EE" sz="2000" dirty="0">
                <a:latin typeface="Consolas" panose="020B0609020204030204" pitchFamily="49" charset="0"/>
              </a:rPr>
              <a:t>#include &lt;</a:t>
            </a:r>
            <a:r>
              <a:rPr lang="et-EE" sz="2000" dirty="0" err="1">
                <a:latin typeface="Consolas" panose="020B0609020204030204" pitchFamily="49" charset="0"/>
              </a:rPr>
              <a:t>iostream</a:t>
            </a:r>
            <a:r>
              <a:rPr lang="et-EE" sz="2000" dirty="0">
                <a:latin typeface="Consolas" panose="020B0609020204030204" pitchFamily="49" charset="0"/>
              </a:rPr>
              <a:t>&gt;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#include &lt;</a:t>
            </a:r>
            <a:r>
              <a:rPr lang="et-EE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ios</a:t>
            </a: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b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t-EE" sz="2000" dirty="0" err="1">
                <a:latin typeface="Consolas" panose="020B0609020204030204" pitchFamily="49" charset="0"/>
              </a:rPr>
              <a:t>using</a:t>
            </a:r>
            <a:r>
              <a:rPr lang="et-EE" sz="2000" dirty="0">
                <a:latin typeface="Consolas" panose="020B0609020204030204" pitchFamily="49" charset="0"/>
              </a:rPr>
              <a:t> </a:t>
            </a:r>
            <a:r>
              <a:rPr lang="et-EE" sz="2000" dirty="0" err="1">
                <a:latin typeface="Consolas" panose="020B0609020204030204" pitchFamily="49" charset="0"/>
              </a:rPr>
              <a:t>namespace</a:t>
            </a:r>
            <a:r>
              <a:rPr lang="et-EE" sz="2000" dirty="0">
                <a:latin typeface="Consolas" panose="020B0609020204030204" pitchFamily="49" charset="0"/>
              </a:rPr>
              <a:t> </a:t>
            </a:r>
            <a:r>
              <a:rPr lang="et-EE" sz="2000" dirty="0" err="1">
                <a:latin typeface="Consolas" panose="020B0609020204030204" pitchFamily="49" charset="0"/>
              </a:rPr>
              <a:t>std</a:t>
            </a:r>
            <a:r>
              <a:rPr lang="et-EE" sz="2000" dirty="0">
                <a:latin typeface="Consolas" panose="020B0609020204030204" pitchFamily="49" charset="0"/>
              </a:rPr>
              <a:t>;</a:t>
            </a:r>
            <a:br>
              <a:rPr lang="et-EE" sz="2000" dirty="0">
                <a:latin typeface="Consolas" panose="020B0609020204030204" pitchFamily="49" charset="0"/>
              </a:rPr>
            </a:b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 err="1">
                <a:latin typeface="Consolas" panose="020B0609020204030204" pitchFamily="49" charset="0"/>
              </a:rPr>
              <a:t>int</a:t>
            </a:r>
            <a:r>
              <a:rPr lang="et-EE" sz="2000" dirty="0">
                <a:latin typeface="Consolas" panose="020B0609020204030204" pitchFamily="49" charset="0"/>
              </a:rPr>
              <a:t> </a:t>
            </a:r>
            <a:r>
              <a:rPr lang="et-EE" sz="2000" dirty="0" err="1">
                <a:latin typeface="Consolas" panose="020B0609020204030204" pitchFamily="49" charset="0"/>
              </a:rPr>
              <a:t>main</a:t>
            </a:r>
            <a:r>
              <a:rPr lang="et-EE" sz="2000" dirty="0">
                <a:latin typeface="Consolas" panose="020B0609020204030204" pitchFamily="49" charset="0"/>
              </a:rPr>
              <a:t>() {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   </a:t>
            </a:r>
            <a:r>
              <a:rPr lang="et-EE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ios_base</a:t>
            </a: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::</a:t>
            </a:r>
            <a:r>
              <a:rPr lang="et-EE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sync_with_stdio</a:t>
            </a: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t-EE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false</a:t>
            </a: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);</a:t>
            </a:r>
            <a:b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   </a:t>
            </a:r>
            <a:r>
              <a:rPr lang="et-EE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cin.tie</a:t>
            </a: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(0);</a:t>
            </a:r>
            <a:b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</a:t>
            </a:r>
            <a:r>
              <a:rPr lang="et-EE" sz="2000" dirty="0" err="1">
                <a:latin typeface="Consolas" panose="020B0609020204030204" pitchFamily="49" charset="0"/>
              </a:rPr>
              <a:t>int</a:t>
            </a:r>
            <a:r>
              <a:rPr lang="et-EE" sz="2000" dirty="0">
                <a:latin typeface="Consolas" panose="020B0609020204030204" pitchFamily="49" charset="0"/>
              </a:rPr>
              <a:t> n;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</a:t>
            </a:r>
            <a:r>
              <a:rPr lang="et-EE" sz="2000" dirty="0" err="1">
                <a:latin typeface="Consolas" panose="020B0609020204030204" pitchFamily="49" charset="0"/>
              </a:rPr>
              <a:t>cin</a:t>
            </a:r>
            <a:r>
              <a:rPr lang="et-EE" sz="2000" dirty="0">
                <a:latin typeface="Consolas" panose="020B0609020204030204" pitchFamily="49" charset="0"/>
              </a:rPr>
              <a:t> &gt;&gt; n;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for (</a:t>
            </a:r>
            <a:r>
              <a:rPr lang="et-EE" sz="2000" dirty="0" err="1">
                <a:latin typeface="Consolas" panose="020B0609020204030204" pitchFamily="49" charset="0"/>
              </a:rPr>
              <a:t>int</a:t>
            </a:r>
            <a:r>
              <a:rPr lang="et-EE" sz="2000" dirty="0">
                <a:latin typeface="Consolas" panose="020B0609020204030204" pitchFamily="49" charset="0"/>
              </a:rPr>
              <a:t> i = 0; i &lt; n; ++i) {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   </a:t>
            </a:r>
            <a:r>
              <a:rPr lang="et-EE" sz="2000" dirty="0" err="1">
                <a:latin typeface="Consolas" panose="020B0609020204030204" pitchFamily="49" charset="0"/>
              </a:rPr>
              <a:t>int</a:t>
            </a:r>
            <a:r>
              <a:rPr lang="et-EE" sz="2000" dirty="0">
                <a:latin typeface="Consolas" panose="020B0609020204030204" pitchFamily="49" charset="0"/>
              </a:rPr>
              <a:t> a, b;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   </a:t>
            </a:r>
            <a:r>
              <a:rPr lang="et-EE" sz="2000" dirty="0" err="1">
                <a:latin typeface="Consolas" panose="020B0609020204030204" pitchFamily="49" charset="0"/>
              </a:rPr>
              <a:t>cin</a:t>
            </a:r>
            <a:r>
              <a:rPr lang="et-EE" sz="2000" dirty="0">
                <a:latin typeface="Consolas" panose="020B0609020204030204" pitchFamily="49" charset="0"/>
              </a:rPr>
              <a:t> &gt;&gt; a &gt;&gt; b;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   </a:t>
            </a:r>
            <a:r>
              <a:rPr lang="et-EE" sz="2000" dirty="0" err="1">
                <a:latin typeface="Consolas" panose="020B0609020204030204" pitchFamily="49" charset="0"/>
              </a:rPr>
              <a:t>cout</a:t>
            </a:r>
            <a:r>
              <a:rPr lang="et-EE" sz="2000" dirty="0">
                <a:latin typeface="Consolas" panose="020B0609020204030204" pitchFamily="49" charset="0"/>
              </a:rPr>
              <a:t> &lt;&lt; a &lt;&lt; ' ' &lt;&lt; b &lt;&lt; </a:t>
            </a: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'\n'</a:t>
            </a:r>
            <a:r>
              <a:rPr lang="et-EE" sz="2000" dirty="0">
                <a:latin typeface="Consolas" panose="020B0609020204030204" pitchFamily="49" charset="0"/>
              </a:rPr>
              <a:t>; // mitte </a:t>
            </a:r>
            <a:r>
              <a:rPr lang="et-EE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endl</a:t>
            </a:r>
            <a:r>
              <a:rPr lang="et-EE" sz="2000" dirty="0">
                <a:latin typeface="Consolas" panose="020B0609020204030204" pitchFamily="49" charset="0"/>
              </a:rPr>
              <a:t>;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}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C2E96D-7864-4A3F-9726-846C48015829}"/>
              </a:ext>
            </a:extLst>
          </p:cNvPr>
          <p:cNvSpPr/>
          <p:nvPr/>
        </p:nvSpPr>
        <p:spPr>
          <a:xfrm>
            <a:off x="8473800" y="5772875"/>
            <a:ext cx="2880000" cy="720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>
                <a:latin typeface="Consolas" panose="020B0609020204030204" pitchFamily="49" charset="0"/>
              </a:rPr>
              <a:t>kokku</a:t>
            </a:r>
            <a:r>
              <a:rPr lang="et-EE" dirty="0"/>
              <a:t> üle 10x kiirem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CF33-45A7-43D4-B5CF-9AE6D44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Java: väljundi puhverdamine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2C0AD-49F5-45CF-BF46-03FB63A39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import java.io.*;</a:t>
            </a:r>
            <a:br>
              <a:rPr lang="et-EE" sz="2000" dirty="0">
                <a:latin typeface="Consolas" panose="020B0609020204030204" pitchFamily="49" charset="0"/>
              </a:rPr>
            </a:br>
            <a:br>
              <a:rPr lang="et-EE" sz="2000" dirty="0">
                <a:latin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</a:rPr>
              <a:t>public class source2 {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</a:t>
            </a:r>
            <a:r>
              <a:rPr lang="en-US" sz="2000" dirty="0">
                <a:latin typeface="Consolas" panose="020B0609020204030204" pitchFamily="49" charset="0"/>
              </a:rPr>
              <a:t>public static void main(String[] </a:t>
            </a:r>
            <a:r>
              <a:rPr lang="en-US" sz="2000" dirty="0" err="1">
                <a:latin typeface="Consolas" panose="020B0609020204030204" pitchFamily="49" charset="0"/>
              </a:rPr>
              <a:t>args</a:t>
            </a:r>
            <a:r>
              <a:rPr lang="en-US" sz="2000" dirty="0">
                <a:latin typeface="Consolas" panose="020B0609020204030204" pitchFamily="49" charset="0"/>
              </a:rPr>
              <a:t>) {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PrintWriter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val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= new 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PrintWriter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System.out</a:t>
            </a: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, </a:t>
            </a:r>
            <a:r>
              <a:rPr lang="et-EE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false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);</a:t>
            </a:r>
            <a:b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for (int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= 0;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&lt; 1000000; ++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) {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      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val</a:t>
            </a:r>
            <a:r>
              <a:rPr lang="en-US" sz="2000" dirty="0" err="1">
                <a:latin typeface="Consolas" panose="020B0609020204030204" pitchFamily="49" charset="0"/>
              </a:rPr>
              <a:t>.println</a:t>
            </a:r>
            <a:r>
              <a:rPr lang="en-US" sz="2000" dirty="0">
                <a:latin typeface="Consolas" panose="020B0609020204030204" pitchFamily="49" charset="0"/>
              </a:rPr>
              <a:t>((2 *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) + " " + (2 *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+ 1));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}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   </a:t>
            </a:r>
            <a:r>
              <a:rPr lang="et-EE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val.flush</a:t>
            </a:r>
            <a: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  <a:t>();</a:t>
            </a:r>
            <a:br>
              <a:rPr lang="et-EE" sz="20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t-EE" sz="2000" dirty="0">
                <a:latin typeface="Consolas" panose="020B0609020204030204" pitchFamily="49" charset="0"/>
              </a:rPr>
              <a:t>   </a:t>
            </a:r>
            <a:r>
              <a:rPr lang="en-US" sz="2000" dirty="0">
                <a:latin typeface="Consolas" panose="020B0609020204030204" pitchFamily="49" charset="0"/>
              </a:rPr>
              <a:t>}</a:t>
            </a:r>
            <a:br>
              <a:rPr lang="et-EE" sz="2000" dirty="0">
                <a:latin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C2E96D-7864-4A3F-9726-846C48015829}"/>
              </a:ext>
            </a:extLst>
          </p:cNvPr>
          <p:cNvSpPr/>
          <p:nvPr/>
        </p:nvSpPr>
        <p:spPr>
          <a:xfrm>
            <a:off x="9193800" y="5772875"/>
            <a:ext cx="2160000" cy="720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/>
              <a:t>üle 10x kiirem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F6DF9-9960-4ACD-B401-E9230EF38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Harjutused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5F16-1657-44A9-8321-8CAB8357E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hlinkClick r:id="rId3"/>
              </a:rPr>
              <a:t>https://register.eio.ee/</a:t>
            </a:r>
            <a:endParaRPr lang="et-EE" dirty="0"/>
          </a:p>
          <a:p>
            <a:r>
              <a:rPr lang="et-EE" dirty="0">
                <a:hlinkClick r:id="rId4"/>
              </a:rPr>
              <a:t>https://cms.eio.ee/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66472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9683-848B-4AB3-8819-055C8EC9F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Töökataloog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E67C9-6DB8-446F-83E7-777B69BD0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Igal programmil on oma töö ajal igal hetkel aktiivne "töökataloog"</a:t>
            </a:r>
          </a:p>
          <a:p>
            <a:pPr lvl="1"/>
            <a:r>
              <a:rPr lang="et-EE" dirty="0"/>
              <a:t>sealt otsitakse ja sinna tehakse failid, mille nimes kataloogi määratud pole</a:t>
            </a:r>
          </a:p>
          <a:p>
            <a:r>
              <a:rPr lang="et-EE" dirty="0"/>
              <a:t>Tavaliselt on töökataloog programmifaili asukoht</a:t>
            </a:r>
          </a:p>
          <a:p>
            <a:pPr lvl="1"/>
            <a:r>
              <a:rPr lang="et-EE" dirty="0"/>
              <a:t>… aga mitte alati</a:t>
            </a:r>
          </a:p>
        </p:txBody>
      </p:sp>
    </p:spTree>
    <p:extLst>
      <p:ext uri="{BB962C8B-B14F-4D97-AF65-F5344CB8AC3E}">
        <p14:creationId xmlns:p14="http://schemas.microsoft.com/office/powerpoint/2010/main" val="35542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FBDB-8000-49AB-A9A3-F652B4061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Failide nimetamine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751E5-1214-4AF0-ADE5-D0A736844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Töökataloog: </a:t>
            </a:r>
            <a:r>
              <a:rPr lang="et-EE" dirty="0">
                <a:latin typeface="Consolas" panose="020B0609020204030204" pitchFamily="49" charset="0"/>
              </a:rPr>
              <a:t>C:\Users\Ahto\test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input.txt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t-EE" dirty="0">
                <a:latin typeface="Consolas" panose="020B0609020204030204" pitchFamily="49" charset="0"/>
              </a:rPr>
              <a:t>C:\Users\Ahto\test\input.txt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data</a:t>
            </a:r>
            <a:r>
              <a:rPr lang="et-EE" dirty="0">
                <a:latin typeface="Consolas" panose="020B0609020204030204" pitchFamily="49" charset="0"/>
              </a:rPr>
              <a:t>\input.txt 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t-EE" dirty="0">
                <a:latin typeface="Consolas" panose="020B0609020204030204" pitchFamily="49" charset="0"/>
              </a:rPr>
              <a:t>C:\Users\Ahto\test\data\input.txt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.\</a:t>
            </a:r>
            <a:r>
              <a:rPr lang="et-EE" dirty="0" err="1">
                <a:latin typeface="Consolas" panose="020B0609020204030204" pitchFamily="49" charset="0"/>
              </a:rPr>
              <a:t>data</a:t>
            </a:r>
            <a:r>
              <a:rPr lang="et-EE" dirty="0">
                <a:latin typeface="Consolas" panose="020B0609020204030204" pitchFamily="49" charset="0"/>
              </a:rPr>
              <a:t>\input.txt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  </a:t>
            </a:r>
            <a:r>
              <a:rPr lang="et-EE" dirty="0">
                <a:latin typeface="Consolas" panose="020B0609020204030204" pitchFamily="49" charset="0"/>
              </a:rPr>
              <a:t>C:\Users\Ahto\test\data\input.txt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..\input.txt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 </a:t>
            </a:r>
            <a:r>
              <a:rPr lang="et-EE" dirty="0">
                <a:latin typeface="Consolas" panose="020B0609020204030204" pitchFamily="49" charset="0"/>
              </a:rPr>
              <a:t> C:\Users\Ahto\input.txt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..\</a:t>
            </a:r>
            <a:r>
              <a:rPr lang="et-EE" dirty="0" err="1">
                <a:latin typeface="Consolas" panose="020B0609020204030204" pitchFamily="49" charset="0"/>
              </a:rPr>
              <a:t>data</a:t>
            </a:r>
            <a:r>
              <a:rPr lang="et-EE" dirty="0">
                <a:latin typeface="Consolas" panose="020B0609020204030204" pitchFamily="49" charset="0"/>
              </a:rPr>
              <a:t>\input.txt</a:t>
            </a:r>
            <a:r>
              <a:rPr lang="et-EE" dirty="0">
                <a:latin typeface="Consolas" panose="020B0609020204030204" pitchFamily="49" charset="0"/>
                <a:sym typeface="Wingdings" panose="05000000000000000000" pitchFamily="2" charset="2"/>
              </a:rPr>
              <a:t> </a:t>
            </a:r>
            <a:r>
              <a:rPr lang="et-EE" dirty="0">
                <a:latin typeface="Consolas" panose="020B0609020204030204" pitchFamily="49" charset="0"/>
              </a:rPr>
              <a:t> C:\Users\Ahto\data\input.txt</a:t>
            </a:r>
          </a:p>
        </p:txBody>
      </p:sp>
    </p:spTree>
    <p:extLst>
      <p:ext uri="{BB962C8B-B14F-4D97-AF65-F5344CB8AC3E}">
        <p14:creationId xmlns:p14="http://schemas.microsoft.com/office/powerpoint/2010/main" val="187987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9683-848B-4AB3-8819-055C8EC9F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Töökataloog: </a:t>
            </a:r>
            <a:r>
              <a:rPr lang="et-EE" dirty="0" err="1"/>
              <a:t>Thonny</a:t>
            </a:r>
            <a:r>
              <a:rPr lang="et-EE" dirty="0"/>
              <a:t> (ja IDLE, </a:t>
            </a:r>
            <a:r>
              <a:rPr lang="et-EE" dirty="0" err="1"/>
              <a:t>PyCharm</a:t>
            </a:r>
            <a:r>
              <a:rPr lang="et-EE" dirty="0"/>
              <a:t>)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D11AC0A-CECB-401F-85A5-1599ABDD1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857" y="2050429"/>
            <a:ext cx="11114286" cy="27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345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9683-848B-4AB3-8819-055C8EC9F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Töökataloog: Code::</a:t>
            </a:r>
            <a:r>
              <a:rPr lang="et-EE" dirty="0" err="1"/>
              <a:t>Blocks</a:t>
            </a:r>
            <a:r>
              <a:rPr lang="et-EE" dirty="0"/>
              <a:t> (ja </a:t>
            </a:r>
            <a:r>
              <a:rPr lang="et-EE" dirty="0" err="1"/>
              <a:t>Dev</a:t>
            </a:r>
            <a:r>
              <a:rPr lang="et-EE" dirty="0"/>
              <a:t>-C++)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788E80-4B79-4218-85ED-7822B25EE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571" y="1562762"/>
            <a:ext cx="5542858" cy="5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8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9683-848B-4AB3-8819-055C8EC9F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Töökataloog: IDEA (ja </a:t>
            </a:r>
            <a:r>
              <a:rPr lang="et-EE" dirty="0" err="1"/>
              <a:t>Eclipse</a:t>
            </a:r>
            <a:r>
              <a:rPr lang="et-EE" dirty="0"/>
              <a:t>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5C79F3-4BA5-44C7-B371-90311E977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286" y="1715142"/>
            <a:ext cx="4571428" cy="514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551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AA66C-497D-429C-8B71-3590E2F4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Standardvood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EF53-EFB3-4B65-82DB-536234DEA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Standardsisend: vaikimisi klaviatuur</a:t>
            </a:r>
          </a:p>
          <a:p>
            <a:pPr lvl="1"/>
            <a:r>
              <a:rPr lang="et-EE" dirty="0"/>
              <a:t>Sel aastal annab CMS sisendi selles voos, mitte kettafailis</a:t>
            </a:r>
          </a:p>
          <a:p>
            <a:r>
              <a:rPr lang="et-EE" dirty="0"/>
              <a:t>Standardväljund: vaikimisi ekraan</a:t>
            </a:r>
          </a:p>
          <a:p>
            <a:pPr lvl="1"/>
            <a:r>
              <a:rPr lang="et-EE" dirty="0"/>
              <a:t>Sel aastal loeb CMS väljundi sellest voost, mitte kettafailist</a:t>
            </a:r>
          </a:p>
          <a:p>
            <a:r>
              <a:rPr lang="et-EE" dirty="0"/>
              <a:t>Veaväljund: vaikimisi ekraan</a:t>
            </a:r>
          </a:p>
          <a:p>
            <a:pPr lvl="1"/>
            <a:r>
              <a:rPr lang="et-EE" dirty="0"/>
              <a:t>Seda voogu CMS ei vaata</a:t>
            </a:r>
          </a:p>
        </p:txBody>
      </p:sp>
    </p:spTree>
    <p:extLst>
      <p:ext uri="{BB962C8B-B14F-4D97-AF65-F5344CB8AC3E}">
        <p14:creationId xmlns:p14="http://schemas.microsoft.com/office/powerpoint/2010/main" val="642670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2DC78-F03E-4170-8530-CDCFB7B3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Standardvood: </a:t>
            </a:r>
            <a:r>
              <a:rPr lang="et-EE" dirty="0" err="1"/>
              <a:t>Python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AA66D-6ED2-4E82-BDB4-DDF460C3A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Standardsisend</a:t>
            </a:r>
          </a:p>
          <a:p>
            <a:pPr lvl="1"/>
            <a:r>
              <a:rPr lang="et-EE" dirty="0" err="1"/>
              <a:t>Python</a:t>
            </a:r>
            <a:r>
              <a:rPr lang="et-EE" dirty="0"/>
              <a:t> 3: </a:t>
            </a:r>
            <a:r>
              <a:rPr lang="et-EE" dirty="0">
                <a:latin typeface="Consolas" panose="020B0609020204030204" pitchFamily="49" charset="0"/>
              </a:rPr>
              <a:t>s = </a:t>
            </a:r>
            <a:r>
              <a:rPr lang="et-EE" dirty="0" err="1">
                <a:latin typeface="Consolas" panose="020B0609020204030204" pitchFamily="49" charset="0"/>
              </a:rPr>
              <a:t>input</a:t>
            </a:r>
            <a:r>
              <a:rPr lang="et-EE" dirty="0">
                <a:latin typeface="Consolas" panose="020B0609020204030204" pitchFamily="49" charset="0"/>
              </a:rPr>
              <a:t>()</a:t>
            </a:r>
          </a:p>
          <a:p>
            <a:pPr lvl="1"/>
            <a:r>
              <a:rPr lang="et-EE" dirty="0" err="1"/>
              <a:t>Python</a:t>
            </a:r>
            <a:r>
              <a:rPr lang="et-EE" dirty="0"/>
              <a:t> 2: </a:t>
            </a:r>
            <a:r>
              <a:rPr lang="et-EE" dirty="0">
                <a:latin typeface="Consolas" panose="020B0609020204030204" pitchFamily="49" charset="0"/>
              </a:rPr>
              <a:t>s = </a:t>
            </a:r>
            <a:r>
              <a:rPr lang="et-EE" dirty="0" err="1">
                <a:latin typeface="Consolas" panose="020B0609020204030204" pitchFamily="49" charset="0"/>
              </a:rPr>
              <a:t>raw_input</a:t>
            </a:r>
            <a:r>
              <a:rPr lang="et-EE" dirty="0">
                <a:latin typeface="Consolas" panose="020B0609020204030204" pitchFamily="49" charset="0"/>
              </a:rPr>
              <a:t>()</a:t>
            </a:r>
          </a:p>
          <a:p>
            <a:pPr lvl="1"/>
            <a:r>
              <a:rPr lang="et-EE" dirty="0"/>
              <a:t>Universaalne: </a:t>
            </a:r>
            <a:r>
              <a:rPr lang="et-EE" dirty="0">
                <a:latin typeface="Consolas" panose="020B0609020204030204" pitchFamily="49" charset="0"/>
              </a:rPr>
              <a:t>s = </a:t>
            </a:r>
            <a:r>
              <a:rPr lang="et-EE" dirty="0" err="1">
                <a:latin typeface="Consolas" panose="020B0609020204030204" pitchFamily="49" charset="0"/>
              </a:rPr>
              <a:t>sys.stdin.readline</a:t>
            </a:r>
            <a:r>
              <a:rPr lang="et-EE" dirty="0">
                <a:latin typeface="Consolas" panose="020B0609020204030204" pitchFamily="49" charset="0"/>
              </a:rPr>
              <a:t>()</a:t>
            </a:r>
          </a:p>
          <a:p>
            <a:r>
              <a:rPr lang="et-EE" dirty="0"/>
              <a:t>Standardväljund</a:t>
            </a:r>
          </a:p>
          <a:p>
            <a:pPr lvl="1"/>
            <a:r>
              <a:rPr lang="et-EE" dirty="0">
                <a:latin typeface="Consolas" panose="020B0609020204030204" pitchFamily="49" charset="0"/>
              </a:rPr>
              <a:t>print(s)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sys.stdout.write</a:t>
            </a:r>
            <a:r>
              <a:rPr lang="et-EE" dirty="0">
                <a:latin typeface="Consolas" panose="020B0609020204030204" pitchFamily="49" charset="0"/>
              </a:rPr>
              <a:t>(s + '\n')</a:t>
            </a:r>
          </a:p>
          <a:p>
            <a:r>
              <a:rPr lang="et-EE" dirty="0"/>
              <a:t>Veaväljund</a:t>
            </a:r>
          </a:p>
          <a:p>
            <a:pPr lvl="1"/>
            <a:r>
              <a:rPr lang="et-EE" dirty="0" err="1">
                <a:latin typeface="Consolas" panose="020B0609020204030204" pitchFamily="49" charset="0"/>
              </a:rPr>
              <a:t>sys.stderr.write</a:t>
            </a:r>
            <a:r>
              <a:rPr lang="et-EE" dirty="0">
                <a:latin typeface="Consolas" panose="020B0609020204030204" pitchFamily="49" charset="0"/>
              </a:rPr>
              <a:t>(s + '\n')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8A3002-2B2A-4FB6-83B7-FC34E0E9174D}"/>
              </a:ext>
            </a:extLst>
          </p:cNvPr>
          <p:cNvSpPr/>
          <p:nvPr/>
        </p:nvSpPr>
        <p:spPr>
          <a:xfrm>
            <a:off x="9193800" y="1825625"/>
            <a:ext cx="216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>
                <a:latin typeface="Consolas" panose="020B0609020204030204" pitchFamily="49" charset="0"/>
              </a:rPr>
              <a:t>import </a:t>
            </a:r>
            <a:r>
              <a:rPr lang="et-EE" dirty="0" err="1">
                <a:latin typeface="Consolas" panose="020B0609020204030204" pitchFamily="49" charset="0"/>
              </a:rPr>
              <a:t>sys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893208-C611-489A-97B0-E6345529B8B6}"/>
              </a:ext>
            </a:extLst>
          </p:cNvPr>
          <p:cNvSpPr/>
          <p:nvPr/>
        </p:nvSpPr>
        <p:spPr>
          <a:xfrm>
            <a:off x="5233800" y="5772875"/>
            <a:ext cx="6120000" cy="720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t-EE" dirty="0" err="1">
                <a:latin typeface="Consolas" panose="020B0609020204030204" pitchFamily="49" charset="0"/>
              </a:rPr>
              <a:t>sys.stdin.readline</a:t>
            </a:r>
            <a:r>
              <a:rPr lang="et-EE" dirty="0">
                <a:latin typeface="Consolas" panose="020B0609020204030204" pitchFamily="49" charset="0"/>
              </a:rPr>
              <a:t>()</a:t>
            </a:r>
            <a:r>
              <a:rPr lang="et-EE" dirty="0"/>
              <a:t> umbes 10x kiirem kui </a:t>
            </a:r>
            <a:r>
              <a:rPr lang="et-EE" dirty="0" err="1">
                <a:latin typeface="Consolas" panose="020B0609020204030204" pitchFamily="49" charset="0"/>
              </a:rPr>
              <a:t>input</a:t>
            </a:r>
            <a:r>
              <a:rPr lang="et-EE" dirty="0">
                <a:latin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29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1708</Words>
  <Application>Microsoft Office PowerPoint</Application>
  <PresentationFormat>Widescreen</PresentationFormat>
  <Paragraphs>183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Consolas</vt:lpstr>
      <vt:lpstr>Office Theme</vt:lpstr>
      <vt:lpstr>Sisend ja väljund olümpiaadiülesannete lahendustes</vt:lpstr>
      <vt:lpstr>Teemad</vt:lpstr>
      <vt:lpstr>Töökataloog</vt:lpstr>
      <vt:lpstr>Failide nimetamine</vt:lpstr>
      <vt:lpstr>Töökataloog: Thonny (ja IDLE, PyCharm)</vt:lpstr>
      <vt:lpstr>Töökataloog: Code::Blocks (ja Dev-C++)</vt:lpstr>
      <vt:lpstr>Töökataloog: IDEA (ja Eclipse)</vt:lpstr>
      <vt:lpstr>Standardvood</vt:lpstr>
      <vt:lpstr>Standardvood: Python</vt:lpstr>
      <vt:lpstr>Standardvood: C++</vt:lpstr>
      <vt:lpstr>Standardvood: Java</vt:lpstr>
      <vt:lpstr>Standardvood: suunamine</vt:lpstr>
      <vt:lpstr>Kõrvalepõige: käsureaparameetrid</vt:lpstr>
      <vt:lpstr>Käsureaparameetrid: Python</vt:lpstr>
      <vt:lpstr>Käsureaparameetrid: C++</vt:lpstr>
      <vt:lpstr>Käsureaparameetrid: Java</vt:lpstr>
      <vt:lpstr>Kasutusnäide: juhitav sisend ja väljund</vt:lpstr>
      <vt:lpstr>Sisendi lugemine: tekst</vt:lpstr>
      <vt:lpstr>Sisendi lugemine: arvud</vt:lpstr>
      <vt:lpstr>Sisendi lugemine: arvud</vt:lpstr>
      <vt:lpstr>Väljundi vormistamine: tekst</vt:lpstr>
      <vt:lpstr>Väljundi vormistamine: arvud</vt:lpstr>
      <vt:lpstr>Väljundi vormistamine: arvud</vt:lpstr>
      <vt:lpstr>C++: sisendi-väljundi sünkroniseerimine</vt:lpstr>
      <vt:lpstr>Java: väljundi puhverdamine</vt:lpstr>
      <vt:lpstr>Harjutused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Sisend ja väljund olümpiaadiülesannete lahendustes</dc:title>
  <dc:creator>Ahto Truu</dc:creator>
  <cp:lastModifiedBy>Ahto Truu</cp:lastModifiedBy>
  <cp:revision>38</cp:revision>
  <dcterms:created xsi:type="dcterms:W3CDTF">2020-11-22T23:01:41Z</dcterms:created>
  <dcterms:modified xsi:type="dcterms:W3CDTF">2023-10-30T19:19:59Z</dcterms:modified>
</cp:coreProperties>
</file>